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46A6"/>
    <a:srgbClr val="FA6D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6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CBC7B-DBB4-404B-9409-ED0A3CABE6F9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B998E-EFDE-4AA8-888E-518060077E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887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CBC7B-DBB4-404B-9409-ED0A3CABE6F9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B998E-EFDE-4AA8-888E-518060077E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623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CBC7B-DBB4-404B-9409-ED0A3CABE6F9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B998E-EFDE-4AA8-888E-518060077E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108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CBC7B-DBB4-404B-9409-ED0A3CABE6F9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B998E-EFDE-4AA8-888E-518060077E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086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CBC7B-DBB4-404B-9409-ED0A3CABE6F9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B998E-EFDE-4AA8-888E-518060077E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813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CBC7B-DBB4-404B-9409-ED0A3CABE6F9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B998E-EFDE-4AA8-888E-518060077E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718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CBC7B-DBB4-404B-9409-ED0A3CABE6F9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B998E-EFDE-4AA8-888E-518060077E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517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CBC7B-DBB4-404B-9409-ED0A3CABE6F9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B998E-EFDE-4AA8-888E-518060077E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19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CBC7B-DBB4-404B-9409-ED0A3CABE6F9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B998E-EFDE-4AA8-888E-518060077E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663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CBC7B-DBB4-404B-9409-ED0A3CABE6F9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B998E-EFDE-4AA8-888E-518060077E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71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CBC7B-DBB4-404B-9409-ED0A3CABE6F9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B998E-EFDE-4AA8-888E-518060077E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320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CBC7B-DBB4-404B-9409-ED0A3CABE6F9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B998E-EFDE-4AA8-888E-518060077E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269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8.wdp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8.wdp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писок книг для детей 12 — 13 лет «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90" y="3227395"/>
            <a:ext cx="4745990" cy="3379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581" y="697037"/>
            <a:ext cx="9672320" cy="1402080"/>
          </a:xfrm>
          <a:noFill/>
        </p:spPr>
        <p:txBody>
          <a:bodyPr>
            <a:noAutofit/>
          </a:bodyPr>
          <a:lstStyle/>
          <a:p>
            <a:r>
              <a:rPr lang="ru-RU" sz="96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Bahnschrift SemiCondensed" panose="020B0502040204020203" pitchFamily="34" charset="0"/>
              </a:rPr>
              <a:t>ЭКЗАМЕНЫ</a:t>
            </a:r>
            <a:r>
              <a:rPr lang="ru-RU" sz="96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Bahnschrift SemiCondensed" panose="020B0502040204020203" pitchFamily="34" charset="0"/>
              </a:rPr>
              <a:t>???</a:t>
            </a:r>
            <a:endParaRPr lang="ru-RU" sz="8000" dirty="0">
              <a:ln>
                <a:solidFill>
                  <a:schemeClr val="tx1"/>
                </a:solidFill>
              </a:ln>
              <a:solidFill>
                <a:srgbClr val="0070C0"/>
              </a:solidFill>
              <a:latin typeface="Bahnschrift SemiCondensed" panose="020B0502040204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3333" y1="15000" x2="25000" y2="26389"/>
                        <a14:foregroundMark x1="87778" y1="20000" x2="88889" y2="272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598009" flipH="1">
            <a:off x="5866424" y="1420057"/>
            <a:ext cx="6393900" cy="562340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20571569">
            <a:off x="6408353" y="3354597"/>
            <a:ext cx="49518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dirty="0">
                <a:solidFill>
                  <a:prstClr val="black"/>
                </a:solidFill>
                <a:latin typeface="Segoe Script" panose="030B0504020000000003" pitchFamily="66" charset="0"/>
                <a:ea typeface="Yu Gothic UI Light" panose="020B0300000000000000" pitchFamily="34" charset="-128"/>
                <a:cs typeface="+mj-cs"/>
              </a:rPr>
              <a:t>Готовимся правильно!</a:t>
            </a:r>
            <a:endParaRPr lang="ru-RU" dirty="0">
              <a:latin typeface="Segoe Script" panose="030B0504020000000003" pitchFamily="66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700772" y="3381724"/>
            <a:ext cx="514615" cy="51461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738956" y="2870764"/>
            <a:ext cx="529915" cy="52991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08091" y="196402"/>
            <a:ext cx="721360" cy="72136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75768" y="2823449"/>
            <a:ext cx="1253683" cy="1253683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72415" y="1475334"/>
            <a:ext cx="721360" cy="72136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555437" y="2142357"/>
            <a:ext cx="318925" cy="31892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497232" y="5079896"/>
            <a:ext cx="1056743" cy="1056743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948799" y="2318995"/>
            <a:ext cx="514615" cy="51461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618024" y="4478165"/>
            <a:ext cx="318925" cy="31892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09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3575" y1="53629" x2="70391" y2="44892"/>
                        <a14:foregroundMark x1="45531" y1="44892" x2="34358" y2="57661"/>
                        <a14:foregroundMark x1="35196" y1="52823" x2="33799" y2="47446"/>
                        <a14:foregroundMark x1="32961" y1="52554" x2="31006" y2="46909"/>
                        <a14:foregroundMark x1="30447" y1="46774" x2="41341" y2="45565"/>
                        <a14:foregroundMark x1="53352" y1="15995" x2="54749" y2="18817"/>
                        <a14:foregroundMark x1="27654" y1="94892" x2="38268" y2="94624"/>
                        <a14:foregroundMark x1="23184" y1="94758" x2="32961" y2="92473"/>
                        <a14:foregroundMark x1="23743" y1="96237" x2="35475" y2="94355"/>
                        <a14:foregroundMark x1="28492" y1="96371" x2="42458" y2="94624"/>
                        <a14:foregroundMark x1="25419" y1="97446" x2="50838" y2="93548"/>
                        <a14:foregroundMark x1="20670" y1="95968" x2="28212" y2="95430"/>
                        <a14:foregroundMark x1="63966" y1="98522" x2="75978" y2="93145"/>
                        <a14:foregroundMark x1="73464" y1="98656" x2="80726" y2="92204"/>
                        <a14:foregroundMark x1="78212" y1="95833" x2="81844" y2="91667"/>
                        <a14:backgroundMark x1="25140" y1="52688" x2="29888" y2="46774"/>
                        <a14:backgroundMark x1="59497" y1="94892" x2="65084" y2="79839"/>
                        <a14:backgroundMark x1="45531" y1="99194" x2="59497" y2="95430"/>
                        <a14:backgroundMark x1="41061" y1="98656" x2="45531" y2="982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39175" y="372419"/>
            <a:ext cx="3114771" cy="647315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3496" y="1664068"/>
            <a:ext cx="8382511" cy="46320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marL="285750" lvl="0" indent="-285750" algn="just">
              <a:buClr>
                <a:srgbClr val="FA6DA2"/>
              </a:buClr>
              <a:buFont typeface="Wingdings" panose="05000000000000000000" pitchFamily="2" charset="2"/>
              <a:buChar char="ü"/>
            </a:pPr>
            <a:endParaRPr lang="ru-RU" sz="700" dirty="0" smtClean="0">
              <a:solidFill>
                <a:prstClr val="black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285750" lvl="0" indent="-285750" algn="just">
              <a:buClr>
                <a:srgbClr val="FA6DA2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Слушай внимательно, чтобы не отвлекаться в дальнейшем и не задавать лишних вопросов об оформлении тестирования. Тебе всё объяснят: как заполнить бланк, какими буквами писать, как кодировать номер школы и т.д.</a:t>
            </a:r>
          </a:p>
          <a:p>
            <a:pPr marL="285750" lvl="0" indent="-285750" algn="just">
              <a:buClr>
                <a:srgbClr val="FA6DA2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Постарайся </a:t>
            </a:r>
            <a:r>
              <a:rPr lang="ru-RU" dirty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сосредоточиться и забыть об окружающих. Для тебя существуют только часы, регламентирующие время выполнения теста, и листок с заданием. Торопись не спеша. Читай задания до конца. Спешка не должна приводить к тому, что ты поймешь задание по первым словам, а концовку придумаешь сам</a:t>
            </a:r>
            <a:r>
              <a:rPr lang="ru-RU" dirty="0" smtClean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.</a:t>
            </a:r>
            <a:endParaRPr lang="ru-RU" dirty="0">
              <a:solidFill>
                <a:prstClr val="black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285750" lvl="0" indent="-285750" algn="just">
              <a:buClr>
                <a:srgbClr val="FA6DA2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Просмотри </a:t>
            </a:r>
            <a:r>
              <a:rPr lang="ru-RU" dirty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все вопросы и начни с тех, в ответе которых ты не сомневаешься. Тогда ты успокоишься и войдешь в рабочий ритм. В любом билете есть вопросы, ответы на которые ты прекрасно знаешь, только соберись с мыслями.</a:t>
            </a:r>
          </a:p>
          <a:p>
            <a:pPr marL="285750" lvl="0" indent="-285750" algn="just">
              <a:buClr>
                <a:srgbClr val="FA6DA2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Оставь </a:t>
            </a:r>
            <a:r>
              <a:rPr lang="ru-RU" dirty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время для проверки своей работы хотя бы для того, чтобы успеть пробежать глазами и заметить явные ошибки.</a:t>
            </a:r>
          </a:p>
          <a:p>
            <a:pPr marL="285750" lvl="0" indent="-285750" algn="just">
              <a:buClr>
                <a:srgbClr val="FA6DA2"/>
              </a:buClr>
              <a:buFont typeface="Wingdings" panose="05000000000000000000" pitchFamily="2" charset="2"/>
              <a:buChar char="ü"/>
            </a:pPr>
            <a:endParaRPr lang="ru-RU" dirty="0">
              <a:solidFill>
                <a:prstClr val="black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5575" y="0"/>
            <a:ext cx="1016505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ea typeface="Times New Roman" panose="02020603050405020304" pitchFamily="18" charset="0"/>
              </a:rPr>
              <a:t>Как вести себя во время </a:t>
            </a:r>
            <a:r>
              <a:rPr lang="ru-RU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ea typeface="Times New Roman" panose="02020603050405020304" pitchFamily="18" charset="0"/>
              </a:rPr>
              <a:t>экзаменов?</a:t>
            </a:r>
            <a:endParaRPr lang="ru-RU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30B0504020000000003" pitchFamily="66" charset="0"/>
              <a:ea typeface="Times New Roman" panose="02020603050405020304" pitchFamily="18" charset="0"/>
            </a:endParaRPr>
          </a:p>
        </p:txBody>
      </p:sp>
      <p:sp>
        <p:nvSpPr>
          <p:cNvPr id="5" name="AutoShape 2" descr="Учитель рисунок - векторные изображения, Учитель рисунок картинки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160176" y="5169518"/>
            <a:ext cx="529915" cy="52991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9278448" y="5572355"/>
            <a:ext cx="1253683" cy="1253683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1425007" y="2640465"/>
            <a:ext cx="514615" cy="51461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9371166" y="2640465"/>
            <a:ext cx="318925" cy="31892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0668773" y="4445750"/>
            <a:ext cx="1253683" cy="1253683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0320628" y="5069872"/>
            <a:ext cx="1056743" cy="1056743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444476" y="4066899"/>
            <a:ext cx="721360" cy="72136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1136153" y="5515599"/>
            <a:ext cx="1096020" cy="109602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1401213" y="5266590"/>
            <a:ext cx="318925" cy="31892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8453499" y="5834925"/>
            <a:ext cx="514615" cy="51461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10568059" y="6099418"/>
            <a:ext cx="514615" cy="51461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11820949" y="3308192"/>
            <a:ext cx="514615" cy="51461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0225349" y="4304015"/>
            <a:ext cx="514615" cy="51461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7417360" y="6020386"/>
            <a:ext cx="318925" cy="31892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5716018" y="6312203"/>
            <a:ext cx="514615" cy="51461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8609486" y="3246574"/>
            <a:ext cx="318925" cy="31892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11783635" y="3857954"/>
            <a:ext cx="318925" cy="31892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8649189" y="1840627"/>
            <a:ext cx="318925" cy="31892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486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"/>
          <a:srcRect l="725" t="1669" r="1180" b="2359"/>
          <a:stretch/>
        </p:blipFill>
        <p:spPr>
          <a:xfrm>
            <a:off x="2047875" y="3221796"/>
            <a:ext cx="7697951" cy="312774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5575" y="2021468"/>
            <a:ext cx="9607550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marL="342900" lvl="0" indent="-342900" algn="just">
              <a:buClr>
                <a:srgbClr val="FA6DA2"/>
              </a:buClr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литературе много пишут о причинах возникновения стрессов. Это чувство вины, утрата ценностей, ненависть к учебе и т.д.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99536" y="108718"/>
            <a:ext cx="100787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ea typeface="Times New Roman" panose="02020603050405020304" pitchFamily="18" charset="0"/>
              </a:rPr>
              <a:t>Как справиться со </a:t>
            </a:r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ea typeface="Times New Roman" panose="02020603050405020304" pitchFamily="18" charset="0"/>
              </a:rPr>
              <a:t>стрессом?</a:t>
            </a:r>
            <a:endParaRPr lang="ru-RU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30B0504020000000003" pitchFamily="66" charset="0"/>
              <a:ea typeface="Times New Roman" panose="02020603050405020304" pitchFamily="18" charset="0"/>
            </a:endParaRPr>
          </a:p>
        </p:txBody>
      </p:sp>
      <p:sp>
        <p:nvSpPr>
          <p:cNvPr id="5" name="AutoShape 2" descr="Учитель рисунок - векторные изображения, Учитель рисунок картинки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42" b="95408" l="25000" r="92333">
                        <a14:backgroundMark x1="43833" y1="34864" x2="43833" y2="34864"/>
                        <a14:backgroundMark x1="44333" y1="38435" x2="44333" y2="38435"/>
                        <a14:backgroundMark x1="67000" y1="49660" x2="67000" y2="49660"/>
                      </a14:backgroundRemoval>
                    </a14:imgEffect>
                  </a14:imgLayer>
                </a14:imgProps>
              </a:ext>
            </a:extLst>
          </a:blip>
          <a:srcRect l="24755" t="6009" r="7689" b="4921"/>
          <a:stretch/>
        </p:blipFill>
        <p:spPr>
          <a:xfrm>
            <a:off x="8941341" y="204849"/>
            <a:ext cx="3223886" cy="4165600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9160176" y="5169518"/>
            <a:ext cx="529915" cy="52991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9278448" y="5572355"/>
            <a:ext cx="1253683" cy="1253683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1434011" y="2785734"/>
            <a:ext cx="514615" cy="51461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9745826" y="4956535"/>
            <a:ext cx="318925" cy="31892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0638303" y="4040028"/>
            <a:ext cx="1253683" cy="1253683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0320628" y="5069872"/>
            <a:ext cx="1056743" cy="1056743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434011" y="3801641"/>
            <a:ext cx="721360" cy="72136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1082674" y="5253520"/>
            <a:ext cx="1096020" cy="109602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1401213" y="5266590"/>
            <a:ext cx="318925" cy="31892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8453499" y="5834925"/>
            <a:ext cx="514615" cy="51461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013586" y="8568400"/>
            <a:ext cx="514615" cy="51461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10568059" y="6099418"/>
            <a:ext cx="514615" cy="51461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9128146" y="8832893"/>
            <a:ext cx="514615" cy="51461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11820949" y="3308192"/>
            <a:ext cx="514615" cy="51461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0225349" y="4304015"/>
            <a:ext cx="514615" cy="51461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9" b="100000" l="21500" r="99917">
                        <a14:foregroundMark x1="55417" y1="97460" x2="61750" y2="99683"/>
                        <a14:foregroundMark x1="29750" y1="92540" x2="35333" y2="92540"/>
                        <a14:foregroundMark x1="24667" y1="93175" x2="31000" y2="94286"/>
                        <a14:foregroundMark x1="22250" y1="85079" x2="24333" y2="86825"/>
                        <a14:foregroundMark x1="49250" y1="50317" x2="48917" y2="37937"/>
                        <a14:foregroundMark x1="49250" y1="38571" x2="53750" y2="26984"/>
                        <a14:foregroundMark x1="93083" y1="96508" x2="95083" y2="79365"/>
                        <a14:foregroundMark x1="80000" y1="96825" x2="90667" y2="95714"/>
                        <a14:foregroundMark x1="93417" y1="74127" x2="98667" y2="74127"/>
                        <a14:foregroundMark x1="78333" y1="69048" x2="79667" y2="87143"/>
                        <a14:backgroundMark x1="76500" y1="15238" x2="88000" y2="54286"/>
                        <a14:backgroundMark x1="86167" y1="78730" x2="99583" y2="50000"/>
                      </a14:backgroundRemoval>
                    </a14:imgEffect>
                  </a14:imgLayer>
                </a14:imgProps>
              </a:ext>
            </a:extLst>
          </a:blip>
          <a:srcRect l="21726"/>
          <a:stretch/>
        </p:blipFill>
        <p:spPr>
          <a:xfrm>
            <a:off x="0" y="7937"/>
            <a:ext cx="2047875" cy="1373546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2388461" y="3226246"/>
            <a:ext cx="736928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Bahnschrift Light" panose="020B0502040204020203" pitchFamily="34" charset="0"/>
              </a:rPr>
              <a:t>Психологическими признаками стресса </a:t>
            </a:r>
            <a:r>
              <a:rPr lang="ru-RU" sz="2000" dirty="0">
                <a:latin typeface="Bahnschrift Light" panose="020B0502040204020203" pitchFamily="34" charset="0"/>
              </a:rPr>
              <a:t>являются рассеянность, расстройство памяти, плаксивость, излишнее беспокойство, беспричинные страхи, раздражительность. Это приводит к потере уверенности в себе, к возникновению различных заболеваний, психическим расстройствам и к лекарственной зависимости</a:t>
            </a:r>
            <a:r>
              <a:rPr lang="ru-RU" sz="2000" dirty="0" smtClean="0">
                <a:latin typeface="Bahnschrift Light" panose="020B0502040204020203" pitchFamily="34" charset="0"/>
              </a:rPr>
              <a:t>.</a:t>
            </a:r>
          </a:p>
          <a:p>
            <a:r>
              <a:rPr lang="ru-RU" sz="2000" b="1" dirty="0">
                <a:latin typeface="Bahnschrift Light" panose="020B0502040204020203" pitchFamily="34" charset="0"/>
              </a:rPr>
              <a:t>Физиологические признаки стресса: </a:t>
            </a:r>
            <a:r>
              <a:rPr lang="ru-RU" sz="2000" dirty="0">
                <a:latin typeface="Bahnschrift Light" panose="020B0502040204020203" pitchFamily="34" charset="0"/>
              </a:rPr>
              <a:t>бессонница, головные боли, сердцебиение, боли в спине, в желудке, в сердце, несварение желудка, спазмы.</a:t>
            </a:r>
          </a:p>
          <a:p>
            <a:endParaRPr lang="ru-RU" sz="2000" dirty="0"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465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5575" y="2081572"/>
            <a:ext cx="9607550" cy="44012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marL="342900" lvl="0" indent="-342900" algn="just">
              <a:buClr>
                <a:srgbClr val="FA6DA2"/>
              </a:buClr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Во-первых</a:t>
            </a:r>
            <a:r>
              <a:rPr lang="ru-RU" sz="2000" dirty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, при стрессах быстро расходуется запас витаминов в организме, особенно группы В. Многие врачи советуют принимать ежедневно витамины, но помните о передозировке. Всё должно быть в меру!</a:t>
            </a:r>
          </a:p>
          <a:p>
            <a:pPr marL="342900" lvl="0" indent="-342900" algn="just">
              <a:buClr>
                <a:srgbClr val="FA6DA2"/>
              </a:buClr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Во-вторых</a:t>
            </a:r>
            <a:r>
              <a:rPr lang="ru-RU" sz="2000" dirty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, очень полезны физические упражнения. Ходите в спортивный зал, делайте зарядку, танцуйте, пойте, гуляйте по городу, посещайте бассейн, баню.</a:t>
            </a:r>
          </a:p>
          <a:p>
            <a:pPr marL="342900" lvl="0" indent="-342900" algn="just">
              <a:buClr>
                <a:srgbClr val="FA6DA2"/>
              </a:buClr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В-третьих</a:t>
            </a:r>
            <a:r>
              <a:rPr lang="ru-RU" sz="2000" dirty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, необходима психическая и физическая релаксация. Попробуйте следующие способы: слушайте расслабляющую музыку, смотрите на ночное небо, облака, мечтайте</a:t>
            </a:r>
            <a:r>
              <a:rPr lang="ru-RU" sz="2000" dirty="0" smtClean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.</a:t>
            </a:r>
          </a:p>
          <a:p>
            <a:pPr marL="342900" lvl="0" indent="-342900" algn="just">
              <a:buClr>
                <a:srgbClr val="FA6DA2"/>
              </a:buClr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В-четвёртых</a:t>
            </a:r>
            <a:r>
              <a:rPr lang="ru-RU" sz="2000" dirty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, для гармоничной жизни необходима поддержка семьи, друзей. Ходите на психологические тренинги, не уклоняйтесь от семейных торжеств, знакомьтесь с новыми интересными людьми. </a:t>
            </a:r>
          </a:p>
          <a:p>
            <a:pPr marL="342900" lvl="0" indent="-342900" algn="just">
              <a:buClr>
                <a:srgbClr val="FA6DA2"/>
              </a:buClr>
              <a:buFont typeface="Wingdings" panose="05000000000000000000" pitchFamily="2" charset="2"/>
              <a:buChar char="ü"/>
            </a:pPr>
            <a:endParaRPr lang="ru-RU" sz="2000" dirty="0">
              <a:solidFill>
                <a:prstClr val="black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47875" y="56336"/>
            <a:ext cx="100787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ea typeface="Times New Roman" panose="02020603050405020304" pitchFamily="18" charset="0"/>
              </a:rPr>
              <a:t>Как справиться со </a:t>
            </a:r>
            <a:r>
              <a:rPr lang="ru-RU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ea typeface="Times New Roman" panose="02020603050405020304" pitchFamily="18" charset="0"/>
              </a:rPr>
              <a:t>стрессом?</a:t>
            </a:r>
            <a:endParaRPr lang="ru-RU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30B0504020000000003" pitchFamily="66" charset="0"/>
              <a:ea typeface="Times New Roman" panose="02020603050405020304" pitchFamily="18" charset="0"/>
            </a:endParaRPr>
          </a:p>
        </p:txBody>
      </p:sp>
      <p:sp>
        <p:nvSpPr>
          <p:cNvPr id="5" name="AutoShape 2" descr="Учитель рисунок - векторные изображения, Учитель рисунок картинки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42" b="95408" l="25000" r="92333">
                        <a14:backgroundMark x1="43833" y1="34864" x2="43833" y2="34864"/>
                        <a14:backgroundMark x1="44333" y1="38435" x2="44333" y2="38435"/>
                        <a14:backgroundMark x1="67000" y1="49660" x2="67000" y2="49660"/>
                      </a14:backgroundRemoval>
                    </a14:imgEffect>
                  </a14:imgLayer>
                </a14:imgProps>
              </a:ext>
            </a:extLst>
          </a:blip>
          <a:srcRect l="24755" t="6009" r="7689" b="4921"/>
          <a:stretch/>
        </p:blipFill>
        <p:spPr>
          <a:xfrm>
            <a:off x="8978398" y="220369"/>
            <a:ext cx="3223886" cy="4165600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8940611" y="5817976"/>
            <a:ext cx="529915" cy="52991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9426524" y="5626375"/>
            <a:ext cx="1253683" cy="1253683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7811282" y="6034916"/>
            <a:ext cx="514615" cy="51461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9745826" y="4956535"/>
            <a:ext cx="318925" cy="31892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0638303" y="4040028"/>
            <a:ext cx="1253683" cy="1253683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0320628" y="5069872"/>
            <a:ext cx="1056743" cy="1056743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434011" y="3801641"/>
            <a:ext cx="721360" cy="72136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1082674" y="5253520"/>
            <a:ext cx="1096020" cy="109602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1401213" y="5266590"/>
            <a:ext cx="318925" cy="31892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8302280" y="6292223"/>
            <a:ext cx="514615" cy="51461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013586" y="8568400"/>
            <a:ext cx="514615" cy="51461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10568059" y="6099418"/>
            <a:ext cx="514615" cy="51461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9128146" y="8832893"/>
            <a:ext cx="514615" cy="51461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11820949" y="3308192"/>
            <a:ext cx="514615" cy="51461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0225349" y="4304015"/>
            <a:ext cx="514615" cy="51461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9" b="100000" l="21500" r="99917">
                        <a14:foregroundMark x1="55417" y1="97460" x2="61750" y2="99683"/>
                        <a14:foregroundMark x1="29750" y1="92540" x2="35333" y2="92540"/>
                        <a14:foregroundMark x1="24667" y1="93175" x2="31000" y2="94286"/>
                        <a14:foregroundMark x1="22250" y1="85079" x2="24333" y2="86825"/>
                        <a14:foregroundMark x1="49250" y1="50317" x2="48917" y2="37937"/>
                        <a14:foregroundMark x1="49250" y1="38571" x2="53750" y2="26984"/>
                        <a14:foregroundMark x1="93083" y1="96508" x2="95083" y2="79365"/>
                        <a14:foregroundMark x1="80000" y1="96825" x2="90667" y2="95714"/>
                        <a14:foregroundMark x1="93417" y1="74127" x2="98667" y2="74127"/>
                        <a14:foregroundMark x1="78333" y1="69048" x2="79667" y2="87143"/>
                        <a14:backgroundMark x1="76500" y1="15238" x2="88000" y2="54286"/>
                        <a14:backgroundMark x1="86167" y1="78730" x2="99583" y2="50000"/>
                      </a14:backgroundRemoval>
                    </a14:imgEffect>
                  </a14:imgLayer>
                </a14:imgProps>
              </a:ext>
            </a:extLst>
          </a:blip>
          <a:srcRect l="21726"/>
          <a:stretch/>
        </p:blipFill>
        <p:spPr>
          <a:xfrm>
            <a:off x="0" y="-32215"/>
            <a:ext cx="2047875" cy="1373546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2883223" y="1491598"/>
            <a:ext cx="63223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FA6DA2"/>
              </a:buClr>
            </a:pPr>
            <a:r>
              <a:rPr lang="ru-RU" sz="2800" i="1" u="sng" dirty="0" smtClean="0">
                <a:solidFill>
                  <a:prstClr val="black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Что </a:t>
            </a:r>
            <a:r>
              <a:rPr lang="ru-RU" sz="2800" i="1" u="sng" dirty="0">
                <a:solidFill>
                  <a:prstClr val="black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делать, чтобы нейтрализовать стресс?</a:t>
            </a:r>
            <a:endParaRPr lang="ru-RU" sz="2800" i="1" u="sng" dirty="0">
              <a:solidFill>
                <a:prstClr val="black"/>
              </a:solidFill>
              <a:latin typeface="Bahnschrift SemiCondensed" panose="020B0502040204020203" pitchFamily="34" charset="0"/>
              <a:ea typeface="Times New Roman" panose="02020603050405020304" pitchFamily="18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7636140" y="6188428"/>
            <a:ext cx="318925" cy="31892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5443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5575" y="2081572"/>
            <a:ext cx="9607550" cy="42473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lvl="0" algn="just">
              <a:buClr>
                <a:srgbClr val="FA6DA2"/>
              </a:buClr>
            </a:pPr>
            <a:r>
              <a:rPr lang="ru-RU" b="1" i="1" dirty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Как бы замечательно вы ни выспались, переутомление предыдущих дней всё равно, как правило, даёт знать о себе. Чтобы по возможности быстро привести себя в форму можно проделать следующее</a:t>
            </a:r>
            <a:r>
              <a:rPr lang="ru-RU" b="1" i="1" dirty="0" smtClean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:</a:t>
            </a:r>
            <a:endParaRPr lang="ru-RU" sz="1100" b="1" i="1" dirty="0" smtClean="0">
              <a:solidFill>
                <a:prstClr val="black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lvl="0" algn="just">
              <a:buClr>
                <a:srgbClr val="FA6DA2"/>
              </a:buClr>
            </a:pPr>
            <a:endParaRPr lang="ru-RU" sz="1050" b="1" i="1" dirty="0">
              <a:solidFill>
                <a:prstClr val="black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Clr>
                <a:srgbClr val="FA6DA2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Шаги в холодной воде: наберите в ванну немного прохладной воды (по щиколотку). И походите по этой воде, поднимая и опуская ступню. Не так обжигает, как ледяной душ, но освежает замечательно</a:t>
            </a:r>
            <a:r>
              <a:rPr lang="ru-RU" dirty="0" smtClean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!</a:t>
            </a:r>
            <a:endParaRPr lang="ru-RU" dirty="0">
              <a:solidFill>
                <a:prstClr val="black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Clr>
                <a:srgbClr val="FA6DA2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Если удастся выкроить время для утренней пробежки и плавания в бассейне – совсем здорово! Если не получится, сделайте хотя бы несколько отжиманий и приседаний</a:t>
            </a:r>
            <a:r>
              <a:rPr lang="ru-RU" dirty="0" smtClean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.</a:t>
            </a:r>
            <a:endParaRPr lang="ru-RU" dirty="0">
              <a:solidFill>
                <a:prstClr val="black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Clr>
                <a:srgbClr val="FA6DA2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Пейте воду! Это простейший способ взбодриться и подпитать себя энергией. Если чувствуете себя вконец измотанным, выпейте медленными глотками стакан воды. Однако не налегайте на кофе: подстёгивая и взбадривая, кофе служит одновременно и дурную службу, так как увеличивающийся за счет кофеина выброс адреналина в кровь может привести к ненужной нервозности и перевозбуждению.</a:t>
            </a:r>
            <a:endParaRPr lang="ru-RU" sz="2400" dirty="0">
              <a:solidFill>
                <a:prstClr val="black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13280" y="141079"/>
            <a:ext cx="100787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5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ea typeface="Times New Roman" panose="02020603050405020304" pitchFamily="18" charset="0"/>
              </a:rPr>
              <a:t>Утро </a:t>
            </a:r>
            <a:r>
              <a:rPr lang="ru-RU" sz="5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ea typeface="Times New Roman" panose="02020603050405020304" pitchFamily="18" charset="0"/>
              </a:rPr>
              <a:t>перед «казнью»</a:t>
            </a:r>
          </a:p>
        </p:txBody>
      </p:sp>
      <p:sp>
        <p:nvSpPr>
          <p:cNvPr id="5" name="AutoShape 2" descr="Учитель рисунок - векторные изображения, Учитель рисунок картинки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42" b="95408" l="25000" r="92333">
                        <a14:backgroundMark x1="43833" y1="34864" x2="43833" y2="34864"/>
                        <a14:backgroundMark x1="44333" y1="38435" x2="44333" y2="38435"/>
                        <a14:backgroundMark x1="67000" y1="49660" x2="67000" y2="49660"/>
                      </a14:backgroundRemoval>
                    </a14:imgEffect>
                  </a14:imgLayer>
                </a14:imgProps>
              </a:ext>
            </a:extLst>
          </a:blip>
          <a:srcRect l="24755" t="6009" r="7689" b="4921"/>
          <a:stretch/>
        </p:blipFill>
        <p:spPr>
          <a:xfrm>
            <a:off x="8941341" y="204849"/>
            <a:ext cx="3223886" cy="4165600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9024057" y="6314151"/>
            <a:ext cx="529915" cy="52991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9426524" y="5626375"/>
            <a:ext cx="1253683" cy="1253683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7767856" y="6188428"/>
            <a:ext cx="531193" cy="51461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9745826" y="4956535"/>
            <a:ext cx="318925" cy="31892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0638303" y="4040028"/>
            <a:ext cx="1253683" cy="1253683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0320628" y="5069872"/>
            <a:ext cx="1056743" cy="1056743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434011" y="3801641"/>
            <a:ext cx="721360" cy="72136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1082674" y="5253520"/>
            <a:ext cx="1096020" cy="109602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1401213" y="5266590"/>
            <a:ext cx="318925" cy="31892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8643034" y="6225173"/>
            <a:ext cx="514615" cy="51461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1630684" y="6251136"/>
            <a:ext cx="514615" cy="51461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10568059" y="6099418"/>
            <a:ext cx="514615" cy="51461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9128146" y="8832893"/>
            <a:ext cx="514615" cy="51461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11820949" y="3308192"/>
            <a:ext cx="514615" cy="51461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0225349" y="4304015"/>
            <a:ext cx="514615" cy="51461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7197874" y="6197040"/>
            <a:ext cx="318925" cy="31892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75" y="-4051"/>
            <a:ext cx="1318793" cy="193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663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5575" y="2017180"/>
            <a:ext cx="9607550" cy="34163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marL="285750" lvl="0" indent="-285750" algn="just">
              <a:buClr>
                <a:srgbClr val="FA6DA2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Уходя, обнимитесь: поистине магической силой обладает человеческое объятие! Если в момент тревоги, усталости и отчаяния кто-то любящий раскроет вам объятия и прижмет к себе, чудесная энергия вольется в ваше тело и душу. Отсюда, наверное, и пошла эта традиция: обнимать на прощание перед дальней дорогой или приветствуя после долгого пути. Вот и перед экзаменом не забудьте обняться с тем, кто вас провожает, или хотя бы обменяться крепким рукопожатием. </a:t>
            </a:r>
          </a:p>
          <a:p>
            <a:pPr marL="285750" lvl="0" indent="-285750" algn="just">
              <a:buClr>
                <a:srgbClr val="FA6DA2"/>
              </a:buClr>
              <a:buFont typeface="Wingdings" panose="05000000000000000000" pitchFamily="2" charset="2"/>
              <a:buChar char="ü"/>
            </a:pPr>
            <a:endParaRPr lang="ru-RU" dirty="0" smtClean="0">
              <a:solidFill>
                <a:prstClr val="black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285750" lvl="0" indent="-285750" algn="just">
              <a:buClr>
                <a:srgbClr val="FA6DA2"/>
              </a:buClr>
              <a:buFont typeface="Wingdings" panose="05000000000000000000" pitchFamily="2" charset="2"/>
              <a:buChar char="ü"/>
            </a:pPr>
            <a:endParaRPr lang="ru-RU" dirty="0" smtClean="0">
              <a:solidFill>
                <a:prstClr val="black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285750" lvl="0" indent="-285750" algn="just">
              <a:buClr>
                <a:srgbClr val="FA6DA2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Устройте себе сладкую жизнь: очень полезно съесть на завтрак что-нибудь сладкого (но не тяжелого!). Глюкоза, как никогда, нужна вам сегодня. Если же сладости на завтрак не вызывают у вас аппетита, возьмите с собой немного сахара и положите кусочек рафинада в рот перед началом экзамена.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13280" y="141079"/>
            <a:ext cx="100787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5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ea typeface="Times New Roman" panose="02020603050405020304" pitchFamily="18" charset="0"/>
              </a:rPr>
              <a:t>Утро </a:t>
            </a:r>
            <a:r>
              <a:rPr lang="ru-RU" sz="5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ea typeface="Times New Roman" panose="02020603050405020304" pitchFamily="18" charset="0"/>
              </a:rPr>
              <a:t>перед «казнью»</a:t>
            </a:r>
          </a:p>
        </p:txBody>
      </p:sp>
      <p:sp>
        <p:nvSpPr>
          <p:cNvPr id="5" name="AutoShape 2" descr="Учитель рисунок - векторные изображения, Учитель рисунок картинки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42" b="95408" l="25000" r="92333">
                        <a14:backgroundMark x1="43833" y1="34864" x2="43833" y2="34864"/>
                        <a14:backgroundMark x1="44333" y1="38435" x2="44333" y2="38435"/>
                        <a14:backgroundMark x1="67000" y1="49660" x2="67000" y2="49660"/>
                      </a14:backgroundRemoval>
                    </a14:imgEffect>
                  </a14:imgLayer>
                </a14:imgProps>
              </a:ext>
            </a:extLst>
          </a:blip>
          <a:srcRect l="24755" t="6009" r="7689" b="4921"/>
          <a:stretch/>
        </p:blipFill>
        <p:spPr>
          <a:xfrm>
            <a:off x="8941341" y="204849"/>
            <a:ext cx="3223886" cy="4165600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9024057" y="6314151"/>
            <a:ext cx="529915" cy="52991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9426524" y="5626375"/>
            <a:ext cx="1253683" cy="1253683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8182683" y="5281350"/>
            <a:ext cx="531193" cy="51461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9745826" y="4956535"/>
            <a:ext cx="318925" cy="31892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0638303" y="4040028"/>
            <a:ext cx="1253683" cy="1253683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0320628" y="5069872"/>
            <a:ext cx="1056743" cy="1056743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434011" y="3801641"/>
            <a:ext cx="721360" cy="72136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1082674" y="5253520"/>
            <a:ext cx="1096020" cy="109602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1401213" y="5266590"/>
            <a:ext cx="318925" cy="31892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746337" y="6056843"/>
            <a:ext cx="514615" cy="51461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1630684" y="6251136"/>
            <a:ext cx="514615" cy="51461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10568059" y="6099418"/>
            <a:ext cx="514615" cy="51461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9128146" y="8832893"/>
            <a:ext cx="514615" cy="51461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11820949" y="3308192"/>
            <a:ext cx="514615" cy="51461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0225349" y="4304015"/>
            <a:ext cx="514615" cy="51461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7209237" y="5395438"/>
            <a:ext cx="318925" cy="31892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75" y="-4051"/>
            <a:ext cx="1318793" cy="193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778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5575" y="2017180"/>
            <a:ext cx="9607550" cy="34163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marL="285750" lvl="0" indent="-285750" algn="just">
              <a:buClr>
                <a:srgbClr val="FA6DA2"/>
              </a:buClr>
              <a:buFont typeface="Wingdings" panose="05000000000000000000" pitchFamily="2" charset="2"/>
              <a:buChar char="ü"/>
            </a:pPr>
            <a:endParaRPr lang="ru-RU" sz="1100" dirty="0" smtClean="0">
              <a:solidFill>
                <a:prstClr val="black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285750" lvl="0" indent="-285750" algn="just">
              <a:buClr>
                <a:srgbClr val="FA6DA2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Будьте </a:t>
            </a:r>
            <a:r>
              <a:rPr lang="ru-RU" dirty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реалистами в том, каких результатов вы ожидаете от своего ребенка. Не завышайте планку требований. Подчеркивайте все его удачи и достижения и не топчитесь на возможных провалах. Заряжайте своего ребёнка позитивным отношением к предстоящим испытаниям.</a:t>
            </a:r>
          </a:p>
          <a:p>
            <a:pPr marL="285750" lvl="0" indent="-285750" algn="just">
              <a:buClr>
                <a:srgbClr val="FA6DA2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Ни в коем случае не сравнивайте его результаты с успехами родственников и друзей. Не зацикливайтесь на экзаменах вашего ребенка, как если бы это был вопрос «быть или не быть?» Не драматизируйте само событие экзаменационного периода. Проявляйте интерес и к другим сторонам жизни вашего сына или дочери, а не только к его учебе.</a:t>
            </a:r>
          </a:p>
          <a:p>
            <a:pPr marL="285750" lvl="0" indent="-285750" algn="just">
              <a:buClr>
                <a:srgbClr val="FA6DA2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 случае яркого проявления стресса обращайтесь к врачу.</a:t>
            </a:r>
          </a:p>
          <a:p>
            <a:pPr marL="285750" lvl="0" indent="-285750" algn="just">
              <a:buClr>
                <a:srgbClr val="FA6DA2"/>
              </a:buClr>
              <a:buFont typeface="Wingdings" panose="05000000000000000000" pitchFamily="2" charset="2"/>
              <a:buChar char="ü"/>
            </a:pPr>
            <a:endParaRPr lang="ru-RU" dirty="0">
              <a:solidFill>
                <a:prstClr val="black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28775" y="-15397"/>
            <a:ext cx="81343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5400" b="1" i="1" dirty="0">
                <a:solidFill>
                  <a:srgbClr val="5E46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ea typeface="Times New Roman" panose="02020603050405020304" pitchFamily="18" charset="0"/>
              </a:rPr>
              <a:t>Советы родителям экзаменующегося</a:t>
            </a:r>
          </a:p>
        </p:txBody>
      </p:sp>
      <p:sp>
        <p:nvSpPr>
          <p:cNvPr id="5" name="AutoShape 2" descr="Учитель рисунок - векторные изображения, Учитель рисунок картинки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42" b="95408" l="25000" r="92333">
                        <a14:backgroundMark x1="43833" y1="34864" x2="43833" y2="34864"/>
                        <a14:backgroundMark x1="44333" y1="38435" x2="44333" y2="38435"/>
                        <a14:backgroundMark x1="67000" y1="49660" x2="67000" y2="49660"/>
                      </a14:backgroundRemoval>
                    </a14:imgEffect>
                  </a14:imgLayer>
                </a14:imgProps>
              </a:ext>
            </a:extLst>
          </a:blip>
          <a:srcRect l="24755" t="6009" r="7689" b="4921"/>
          <a:stretch/>
        </p:blipFill>
        <p:spPr>
          <a:xfrm>
            <a:off x="8941341" y="204849"/>
            <a:ext cx="3223886" cy="4165600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9024057" y="6314151"/>
            <a:ext cx="529915" cy="52991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9426524" y="5626375"/>
            <a:ext cx="1253683" cy="1253683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8339455" y="5057414"/>
            <a:ext cx="531193" cy="51461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9745826" y="4956535"/>
            <a:ext cx="318925" cy="31892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0638303" y="4040028"/>
            <a:ext cx="1253683" cy="1253683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0320628" y="5069872"/>
            <a:ext cx="1056743" cy="1056743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434011" y="3801641"/>
            <a:ext cx="721360" cy="72136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1082674" y="5253520"/>
            <a:ext cx="1096020" cy="109602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1401213" y="5266590"/>
            <a:ext cx="318925" cy="31892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8186919" y="5834925"/>
            <a:ext cx="514615" cy="51461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1630684" y="6251136"/>
            <a:ext cx="514615" cy="51461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10568059" y="6099418"/>
            <a:ext cx="514615" cy="51461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9128146" y="8832893"/>
            <a:ext cx="514615" cy="51461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11820949" y="3308192"/>
            <a:ext cx="514615" cy="51461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0225349" y="4304015"/>
            <a:ext cx="514615" cy="51461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7209237" y="5426052"/>
            <a:ext cx="318925" cy="31892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7054" y1="25778" x2="37054" y2="25778"/>
                        <a14:foregroundMark x1="59375" y1="26222" x2="59375" y2="26222"/>
                        <a14:foregroundMark x1="81696" y1="41778" x2="81696" y2="41778"/>
                        <a14:backgroundMark x1="30357" y1="17778" x2="65179" y2="21778"/>
                        <a14:backgroundMark x1="69643" y1="21778" x2="79464" y2="37778"/>
                        <a14:backgroundMark x1="50000" y1="77333" x2="66071" y2="77778"/>
                        <a14:backgroundMark x1="46875" y1="62222" x2="48661" y2="7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7937"/>
            <a:ext cx="1733550" cy="174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747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5575" y="2017180"/>
            <a:ext cx="9607550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marL="285750" lvl="0" indent="-285750" algn="just">
              <a:buClr>
                <a:srgbClr val="FA6DA2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Избегайте тактики «вознаграждений», обещая в награду за хороший результат на экзамене деньги, дорогие подарки и прочее. Это может привести к тому, что мотивация к учебе как таковой, стремление за счет полученных знаний самому построить свой жизненный успех у молодого человека исчезнет.</a:t>
            </a:r>
          </a:p>
          <a:p>
            <a:pPr marL="285750" lvl="0" indent="-285750" algn="just">
              <a:buClr>
                <a:srgbClr val="FA6DA2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И самое главное: дайте твёрдо понять вашему сыну или дочери, что они дороги вам и любимы за их прочие замечательные качества – вне всякой зависимости от академических успехов или неудач.</a:t>
            </a:r>
          </a:p>
          <a:p>
            <a:pPr marL="285750" lvl="0" indent="-285750" algn="just">
              <a:buClr>
                <a:srgbClr val="FA6DA2"/>
              </a:buClr>
              <a:buFont typeface="Wingdings" panose="05000000000000000000" pitchFamily="2" charset="2"/>
              <a:buChar char="ü"/>
            </a:pPr>
            <a:endParaRPr lang="ru-RU" dirty="0">
              <a:solidFill>
                <a:prstClr val="black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28775" y="-15397"/>
            <a:ext cx="81343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5400" b="1" i="1" dirty="0">
                <a:solidFill>
                  <a:srgbClr val="5E46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ea typeface="Times New Roman" panose="02020603050405020304" pitchFamily="18" charset="0"/>
              </a:rPr>
              <a:t>Советы родителям экзаменующегося</a:t>
            </a:r>
          </a:p>
        </p:txBody>
      </p:sp>
      <p:sp>
        <p:nvSpPr>
          <p:cNvPr id="5" name="AutoShape 2" descr="Учитель рисунок - векторные изображения, Учитель рисунок картинки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42" b="95408" l="25000" r="92333">
                        <a14:backgroundMark x1="43833" y1="34864" x2="43833" y2="34864"/>
                        <a14:backgroundMark x1="44333" y1="38435" x2="44333" y2="38435"/>
                        <a14:backgroundMark x1="67000" y1="49660" x2="67000" y2="49660"/>
                      </a14:backgroundRemoval>
                    </a14:imgEffect>
                  </a14:imgLayer>
                </a14:imgProps>
              </a:ext>
            </a:extLst>
          </a:blip>
          <a:srcRect l="24755" t="6009" r="7689" b="4921"/>
          <a:stretch/>
        </p:blipFill>
        <p:spPr>
          <a:xfrm>
            <a:off x="8941341" y="204849"/>
            <a:ext cx="3223886" cy="4165600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9024057" y="6314151"/>
            <a:ext cx="529915" cy="52991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9426524" y="5626375"/>
            <a:ext cx="1253683" cy="1253683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8675744" y="5109363"/>
            <a:ext cx="531193" cy="51461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9745826" y="4956535"/>
            <a:ext cx="318925" cy="31892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0638303" y="4040028"/>
            <a:ext cx="1253683" cy="1253683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0320628" y="5069872"/>
            <a:ext cx="1056743" cy="1056743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434011" y="3801641"/>
            <a:ext cx="721360" cy="72136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1082674" y="5253520"/>
            <a:ext cx="1096020" cy="109602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1401213" y="5266590"/>
            <a:ext cx="318925" cy="31892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772178" y="5426052"/>
            <a:ext cx="514615" cy="51461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1630684" y="6251136"/>
            <a:ext cx="514615" cy="51461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10568059" y="6099418"/>
            <a:ext cx="514615" cy="51461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9128146" y="8832893"/>
            <a:ext cx="514615" cy="51461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11820949" y="3308192"/>
            <a:ext cx="514615" cy="51461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0225349" y="4304015"/>
            <a:ext cx="514615" cy="51461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7778899" y="4444292"/>
            <a:ext cx="318925" cy="31892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7054" y1="25778" x2="37054" y2="25778"/>
                        <a14:foregroundMark x1="59375" y1="26222" x2="59375" y2="26222"/>
                        <a14:foregroundMark x1="81696" y1="41778" x2="81696" y2="41778"/>
                        <a14:backgroundMark x1="30357" y1="17778" x2="65179" y2="21778"/>
                        <a14:backgroundMark x1="69643" y1="21778" x2="79464" y2="37778"/>
                        <a14:backgroundMark x1="50000" y1="77333" x2="66071" y2="77778"/>
                        <a14:backgroundMark x1="46875" y1="62222" x2="48661" y2="7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7937"/>
            <a:ext cx="1733550" cy="174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542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5575" y="2253808"/>
            <a:ext cx="9607550" cy="31700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Clr>
                <a:srgbClr val="FA6DA2"/>
              </a:buClr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Подготовь </a:t>
            </a:r>
            <a:r>
              <a:rPr lang="ru-RU" sz="2000" dirty="0">
                <a:latin typeface="Georgia" panose="02040502050405020303" pitchFamily="18" charset="0"/>
                <a:ea typeface="Times New Roman" panose="02020603050405020304" pitchFamily="18" charset="0"/>
              </a:rPr>
              <a:t>место для занятий. </a:t>
            </a:r>
            <a:endParaRPr lang="ru-RU" sz="16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Clr>
                <a:srgbClr val="FA6DA2"/>
              </a:buClr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Введи </a:t>
            </a:r>
            <a:r>
              <a:rPr lang="ru-RU" sz="2000" dirty="0">
                <a:latin typeface="Georgia" panose="02040502050405020303" pitchFamily="18" charset="0"/>
                <a:ea typeface="Times New Roman" panose="02020603050405020304" pitchFamily="18" charset="0"/>
              </a:rPr>
              <a:t>в интерьер комнаты желтые и фиолетовые </a:t>
            </a:r>
            <a:r>
              <a:rPr lang="ru-RU" sz="20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цвета.</a:t>
            </a:r>
            <a:endParaRPr lang="ru-RU" sz="16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Clr>
                <a:srgbClr val="FA6DA2"/>
              </a:buClr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Начинай </a:t>
            </a:r>
            <a:r>
              <a:rPr lang="ru-RU" sz="2000" dirty="0">
                <a:latin typeface="Georgia" panose="02040502050405020303" pitchFamily="18" charset="0"/>
                <a:ea typeface="Times New Roman" panose="02020603050405020304" pitchFamily="18" charset="0"/>
              </a:rPr>
              <a:t>готовиться к экзаменам заранее, понемногу, по частям, сохраняя спокойствие. </a:t>
            </a:r>
            <a:endParaRPr lang="ru-RU" sz="16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Clr>
                <a:srgbClr val="FA6DA2"/>
              </a:buClr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Начни </a:t>
            </a:r>
            <a:r>
              <a:rPr lang="ru-RU" sz="2000" dirty="0">
                <a:latin typeface="Georgia" panose="02040502050405020303" pitchFamily="18" charset="0"/>
                <a:ea typeface="Times New Roman" panose="02020603050405020304" pitchFamily="18" charset="0"/>
              </a:rPr>
              <a:t>с самого трудного раздела, с того материала, который хуже </a:t>
            </a:r>
            <a:r>
              <a:rPr lang="ru-RU" sz="20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всего.</a:t>
            </a:r>
            <a:endParaRPr lang="ru-RU" sz="16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Clr>
                <a:srgbClr val="FA6DA2"/>
              </a:buClr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Если </a:t>
            </a:r>
            <a:r>
              <a:rPr lang="ru-RU" sz="2000" dirty="0">
                <a:latin typeface="Georgia" panose="02040502050405020303" pitchFamily="18" charset="0"/>
                <a:ea typeface="Times New Roman" panose="02020603050405020304" pitchFamily="18" charset="0"/>
              </a:rPr>
              <a:t>очень трудно собраться с силами и с мыслями, постарайся запомнить сначала самое легкое, а потом переходи к изучению трудного </a:t>
            </a:r>
            <a:r>
              <a:rPr lang="ru-RU" sz="20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материала.</a:t>
            </a:r>
            <a:endParaRPr lang="ru-RU" sz="16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Clr>
                <a:srgbClr val="FA6DA2"/>
              </a:buClr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Ежедневно </a:t>
            </a:r>
            <a:r>
              <a:rPr lang="ru-RU" sz="2000" dirty="0">
                <a:latin typeface="Georgia" panose="02040502050405020303" pitchFamily="18" charset="0"/>
                <a:ea typeface="Times New Roman" panose="02020603050405020304" pitchFamily="18" charset="0"/>
              </a:rPr>
              <a:t>выполняй упражнения, способствующие  снятию внутреннего напряжения, усталости, достижению  </a:t>
            </a:r>
            <a:r>
              <a:rPr lang="ru-RU" sz="20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расслабления.</a:t>
            </a:r>
            <a:endParaRPr lang="ru-RU" sz="16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Clr>
                <a:srgbClr val="FA6DA2"/>
              </a:buClr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Готовясь </a:t>
            </a:r>
            <a:r>
              <a:rPr lang="ru-RU" sz="2000" dirty="0">
                <a:latin typeface="Georgia" panose="02040502050405020303" pitchFamily="18" charset="0"/>
                <a:ea typeface="Times New Roman" panose="02020603050405020304" pitchFamily="18" charset="0"/>
              </a:rPr>
              <a:t>к экзаменам, мысленно рисуй себе картину победы, успеха.</a:t>
            </a:r>
            <a:endParaRPr lang="ru-RU" sz="1600" dirty="0"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backgroundMark x1="28833" y1="62335" x2="28833" y2="62335"/>
                        <a14:backgroundMark x1="54833" y1="79515" x2="54833" y2="79515"/>
                        <a14:backgroundMark x1="69833" y1="44714" x2="69833" y2="44714"/>
                      </a14:backgroundRemoval>
                    </a14:imgEffect>
                  </a14:imgLayer>
                </a14:imgProps>
              </a:ext>
            </a:extLst>
          </a:blip>
          <a:srcRect l="10410" r="10579" b="3106"/>
          <a:stretch/>
        </p:blipFill>
        <p:spPr>
          <a:xfrm>
            <a:off x="-20321" y="0"/>
            <a:ext cx="2255521" cy="209296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13280" y="396240"/>
            <a:ext cx="100787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400" b="1" dirty="0">
                <a:solidFill>
                  <a:prstClr val="black"/>
                </a:solidFill>
                <a:latin typeface="Segoe Script" panose="030B0504020000000003" pitchFamily="66" charset="0"/>
                <a:ea typeface="Times New Roman" panose="02020603050405020304" pitchFamily="18" charset="0"/>
              </a:rPr>
              <a:t>Как подготовиться психологически?</a:t>
            </a:r>
          </a:p>
        </p:txBody>
      </p:sp>
      <p:sp>
        <p:nvSpPr>
          <p:cNvPr id="5" name="AutoShape 2" descr="Учитель рисунок - векторные изображения, Учитель рисунок картинки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42" b="95408" l="25000" r="92333">
                        <a14:backgroundMark x1="43833" y1="34864" x2="43833" y2="34864"/>
                        <a14:backgroundMark x1="44333" y1="38435" x2="44333" y2="38435"/>
                        <a14:backgroundMark x1="67000" y1="49660" x2="67000" y2="49660"/>
                      </a14:backgroundRemoval>
                    </a14:imgEffect>
                  </a14:imgLayer>
                </a14:imgProps>
              </a:ext>
            </a:extLst>
          </a:blip>
          <a:srcRect l="24755" t="6009" r="7689" b="4921"/>
          <a:stretch/>
        </p:blipFill>
        <p:spPr>
          <a:xfrm>
            <a:off x="8968114" y="440615"/>
            <a:ext cx="3223886" cy="4165600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9160176" y="5169518"/>
            <a:ext cx="529915" cy="52991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9278448" y="5572355"/>
            <a:ext cx="1253683" cy="1253683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1434011" y="2785734"/>
            <a:ext cx="514615" cy="51461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9745826" y="4956535"/>
            <a:ext cx="318925" cy="31892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0668773" y="4445750"/>
            <a:ext cx="1253683" cy="1253683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0320628" y="5069872"/>
            <a:ext cx="1056743" cy="1056743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1444476" y="4066899"/>
            <a:ext cx="721360" cy="72136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1136153" y="5515599"/>
            <a:ext cx="1096020" cy="109602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1401213" y="5266590"/>
            <a:ext cx="318925" cy="31892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8453499" y="5834925"/>
            <a:ext cx="514615" cy="51461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013586" y="8568400"/>
            <a:ext cx="514615" cy="51461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0568059" y="6099418"/>
            <a:ext cx="514615" cy="51461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9128146" y="8832893"/>
            <a:ext cx="514615" cy="51461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1820949" y="3308192"/>
            <a:ext cx="514615" cy="51461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0225349" y="4304015"/>
            <a:ext cx="514615" cy="51461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963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5575" y="2164632"/>
            <a:ext cx="9607550" cy="28623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marL="285750" lvl="0" indent="-285750" algn="just">
              <a:buClr>
                <a:srgbClr val="FA6DA2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Раздели день на три части: </a:t>
            </a:r>
          </a:p>
          <a:p>
            <a:pPr lvl="0" indent="542925" algn="just">
              <a:buClr>
                <a:srgbClr val="FA6DA2"/>
              </a:buClr>
            </a:pPr>
            <a:r>
              <a:rPr lang="ru-RU" sz="2000" i="1" dirty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- готовься к экзаменам;</a:t>
            </a:r>
          </a:p>
          <a:p>
            <a:pPr lvl="0" indent="542925" algn="just">
              <a:buClr>
                <a:srgbClr val="FA6DA2"/>
              </a:buClr>
            </a:pPr>
            <a:r>
              <a:rPr lang="ru-RU" sz="2000" i="1" dirty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- занимайся спортом, гуляй на свежем воздухе;</a:t>
            </a:r>
          </a:p>
          <a:p>
            <a:pPr marL="542925" lvl="0">
              <a:buClr>
                <a:srgbClr val="FA6DA2"/>
              </a:buClr>
            </a:pPr>
            <a:r>
              <a:rPr lang="ru-RU" sz="2000" i="1" dirty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- спи не менее 8 часов; если есть желание и потребность, сделай себе послеобеденный сон.</a:t>
            </a:r>
          </a:p>
          <a:p>
            <a:pPr marL="285750" lvl="0" indent="-285750" algn="just">
              <a:buClr>
                <a:srgbClr val="FA6DA2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Составь план занятий. Для начала определи: кто ты – «сова» или «жаворонок», и в зависимости от этого максимально используй утренние и вечерние часы.</a:t>
            </a:r>
          </a:p>
          <a:p>
            <a:pPr marL="285750" lvl="0" indent="-285750" algn="just">
              <a:buClr>
                <a:srgbClr val="FA6DA2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Чередуй занятия и отдых: 40 минут занятий, затем 10 минут – перерыв.</a:t>
            </a:r>
            <a:endParaRPr lang="ru-RU" sz="2000" dirty="0">
              <a:solidFill>
                <a:prstClr val="black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13280" y="396240"/>
            <a:ext cx="100787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400" b="1" dirty="0">
                <a:solidFill>
                  <a:srgbClr val="FF0000"/>
                </a:solidFill>
                <a:latin typeface="Segoe Script" panose="030B0504020000000003" pitchFamily="66" charset="0"/>
                <a:ea typeface="Times New Roman" panose="02020603050405020304" pitchFamily="18" charset="0"/>
              </a:rPr>
              <a:t>Режим дня </a:t>
            </a:r>
            <a:r>
              <a:rPr lang="ru-RU" sz="4400" b="1" dirty="0">
                <a:solidFill>
                  <a:prstClr val="black"/>
                </a:solidFill>
                <a:latin typeface="Segoe Script" panose="030B0504020000000003" pitchFamily="66" charset="0"/>
                <a:ea typeface="Times New Roman" panose="02020603050405020304" pitchFamily="18" charset="0"/>
              </a:rPr>
              <a:t>– это очень важно!</a:t>
            </a:r>
            <a:endParaRPr lang="ru-RU" sz="4400" b="1" dirty="0">
              <a:solidFill>
                <a:prstClr val="black"/>
              </a:solidFill>
              <a:latin typeface="Segoe Script" panose="030B0504020000000003" pitchFamily="66" charset="0"/>
              <a:ea typeface="Times New Roman" panose="02020603050405020304" pitchFamily="18" charset="0"/>
            </a:endParaRPr>
          </a:p>
        </p:txBody>
      </p:sp>
      <p:sp>
        <p:nvSpPr>
          <p:cNvPr id="5" name="AutoShape 2" descr="Учитель рисунок - векторные изображения, Учитель рисунок картинки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42" b="95408" l="25000" r="92333">
                        <a14:backgroundMark x1="43833" y1="34864" x2="43833" y2="34864"/>
                        <a14:backgroundMark x1="44333" y1="38435" x2="44333" y2="38435"/>
                        <a14:backgroundMark x1="67000" y1="49660" x2="67000" y2="49660"/>
                      </a14:backgroundRemoval>
                    </a14:imgEffect>
                  </a14:imgLayer>
                </a14:imgProps>
              </a:ext>
            </a:extLst>
          </a:blip>
          <a:srcRect l="24755" t="6009" r="7689" b="4921"/>
          <a:stretch/>
        </p:blipFill>
        <p:spPr>
          <a:xfrm>
            <a:off x="8968114" y="440615"/>
            <a:ext cx="3223886" cy="4165600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9160176" y="5169518"/>
            <a:ext cx="529915" cy="52991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9278448" y="5572355"/>
            <a:ext cx="1253683" cy="1253683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1434011" y="2785734"/>
            <a:ext cx="514615" cy="51461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9745826" y="4956535"/>
            <a:ext cx="318925" cy="31892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0668773" y="4445750"/>
            <a:ext cx="1253683" cy="1253683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0320628" y="5069872"/>
            <a:ext cx="1056743" cy="1056743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1444476" y="4066899"/>
            <a:ext cx="721360" cy="72136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1136153" y="5515599"/>
            <a:ext cx="1096020" cy="109602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1401213" y="5266590"/>
            <a:ext cx="318925" cy="31892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8453499" y="5834925"/>
            <a:ext cx="514615" cy="51461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013586" y="8568400"/>
            <a:ext cx="514615" cy="51461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0568059" y="6099418"/>
            <a:ext cx="514615" cy="51461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9128146" y="8832893"/>
            <a:ext cx="514615" cy="51461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1820949" y="3308192"/>
            <a:ext cx="514615" cy="51461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0225349" y="4304015"/>
            <a:ext cx="514615" cy="51461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284"/>
            <a:ext cx="2213040" cy="173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345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5575" y="2253808"/>
            <a:ext cx="9607550" cy="31700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Clr>
                <a:srgbClr val="FA6DA2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latin typeface="Georgia" panose="02040502050405020303" pitchFamily="18" charset="0"/>
                <a:ea typeface="Times New Roman" panose="02020603050405020304" pitchFamily="18" charset="0"/>
              </a:rPr>
              <a:t>Повторяй материал по вопросам. Вначале вспомни и обязательно кратко запиши всё, что знаешь, и лишь затем проверь правильность дат, основных фактов. </a:t>
            </a:r>
          </a:p>
          <a:p>
            <a:pPr marL="285750" indent="-285750" algn="just">
              <a:spcAft>
                <a:spcPts val="0"/>
              </a:spcAft>
              <a:buClr>
                <a:srgbClr val="FA6DA2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latin typeface="Georgia" panose="02040502050405020303" pitchFamily="18" charset="0"/>
                <a:ea typeface="Times New Roman" panose="02020603050405020304" pitchFamily="18" charset="0"/>
              </a:rPr>
              <a:t>Читая учебник, выделяй главные мысли, как опорные пункты </a:t>
            </a:r>
            <a:r>
              <a:rPr lang="ru-RU" sz="20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темы.</a:t>
            </a:r>
          </a:p>
          <a:p>
            <a:pPr marL="285750" indent="-285750" algn="just">
              <a:spcAft>
                <a:spcPts val="0"/>
              </a:spcAft>
              <a:buClr>
                <a:srgbClr val="FA6DA2"/>
              </a:buClr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Выписывай </a:t>
            </a:r>
            <a:r>
              <a:rPr lang="ru-RU" sz="2000" dirty="0">
                <a:latin typeface="Georgia" panose="02040502050405020303" pitchFamily="18" charset="0"/>
                <a:ea typeface="Times New Roman" panose="02020603050405020304" pitchFamily="18" charset="0"/>
              </a:rPr>
              <a:t>их отдельно на маленьких листочках и в последний день перед экзаменом просмотри их еще раз.</a:t>
            </a:r>
          </a:p>
          <a:p>
            <a:pPr marL="285750" indent="-285750" algn="just">
              <a:spcAft>
                <a:spcPts val="0"/>
              </a:spcAft>
              <a:buClr>
                <a:srgbClr val="FA6DA2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latin typeface="Georgia" panose="02040502050405020303" pitchFamily="18" charset="0"/>
                <a:ea typeface="Times New Roman" panose="02020603050405020304" pitchFamily="18" charset="0"/>
              </a:rPr>
              <a:t>Выполняй как можно больше различных тестов по предмету.</a:t>
            </a:r>
          </a:p>
          <a:p>
            <a:pPr marL="285750" indent="-285750" algn="just">
              <a:spcAft>
                <a:spcPts val="0"/>
              </a:spcAft>
              <a:buClr>
                <a:srgbClr val="FA6DA2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latin typeface="Georgia" panose="02040502050405020303" pitchFamily="18" charset="0"/>
                <a:ea typeface="Times New Roman" panose="02020603050405020304" pitchFamily="18" charset="0"/>
              </a:rPr>
              <a:t>Тренируйся с секундомером в руках, засекай время выполнения тестов.</a:t>
            </a:r>
          </a:p>
          <a:p>
            <a:pPr marL="285750" indent="-285750" algn="just">
              <a:spcAft>
                <a:spcPts val="0"/>
              </a:spcAft>
              <a:buClr>
                <a:srgbClr val="FA6DA2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latin typeface="Georgia" panose="02040502050405020303" pitchFamily="18" charset="0"/>
                <a:ea typeface="Times New Roman" panose="02020603050405020304" pitchFamily="18" charset="0"/>
              </a:rPr>
              <a:t>Оставь один день перед экзаменом на то, чтобы еще раз повторить самые трудные вопросы.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backgroundMark x1="28833" y1="62335" x2="28833" y2="62335"/>
                        <a14:backgroundMark x1="54833" y1="79515" x2="54833" y2="79515"/>
                        <a14:backgroundMark x1="69833" y1="44714" x2="69833" y2="44714"/>
                      </a14:backgroundRemoval>
                    </a14:imgEffect>
                  </a14:imgLayer>
                </a14:imgProps>
              </a:ext>
            </a:extLst>
          </a:blip>
          <a:srcRect l="10410" r="10579" b="3106"/>
          <a:stretch/>
        </p:blipFill>
        <p:spPr>
          <a:xfrm>
            <a:off x="-20321" y="0"/>
            <a:ext cx="2255521" cy="209296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13280" y="396240"/>
            <a:ext cx="100787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b="1" dirty="0">
                <a:solidFill>
                  <a:prstClr val="black"/>
                </a:solidFill>
                <a:latin typeface="Segoe Script" panose="030B0504020000000003" pitchFamily="66" charset="0"/>
                <a:ea typeface="Times New Roman" panose="02020603050405020304" pitchFamily="18" charset="0"/>
              </a:rPr>
              <a:t>Как запоминать большее количество материала?</a:t>
            </a:r>
          </a:p>
        </p:txBody>
      </p:sp>
      <p:sp>
        <p:nvSpPr>
          <p:cNvPr id="5" name="AutoShape 2" descr="Учитель рисунок - векторные изображения, Учитель рисунок картинки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42" b="95408" l="25000" r="92333">
                        <a14:backgroundMark x1="43833" y1="34864" x2="43833" y2="34864"/>
                        <a14:backgroundMark x1="44333" y1="38435" x2="44333" y2="38435"/>
                        <a14:backgroundMark x1="67000" y1="49660" x2="67000" y2="49660"/>
                      </a14:backgroundRemoval>
                    </a14:imgEffect>
                  </a14:imgLayer>
                </a14:imgProps>
              </a:ext>
            </a:extLst>
          </a:blip>
          <a:srcRect l="24755" t="6009" r="7689" b="4921"/>
          <a:stretch/>
        </p:blipFill>
        <p:spPr>
          <a:xfrm>
            <a:off x="8968114" y="440615"/>
            <a:ext cx="3223886" cy="4165600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9160176" y="5169518"/>
            <a:ext cx="529915" cy="52991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9278448" y="5572355"/>
            <a:ext cx="1253683" cy="1253683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1434011" y="2785734"/>
            <a:ext cx="514615" cy="51461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9745826" y="4956535"/>
            <a:ext cx="318925" cy="31892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0668773" y="4445750"/>
            <a:ext cx="1253683" cy="1253683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0320628" y="5069872"/>
            <a:ext cx="1056743" cy="1056743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1444476" y="4066899"/>
            <a:ext cx="721360" cy="72136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1136153" y="5515599"/>
            <a:ext cx="1096020" cy="109602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1401213" y="5266590"/>
            <a:ext cx="318925" cy="31892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8453499" y="5834925"/>
            <a:ext cx="514615" cy="51461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013586" y="8568400"/>
            <a:ext cx="514615" cy="51461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0568059" y="6099418"/>
            <a:ext cx="514615" cy="51461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9128146" y="8832893"/>
            <a:ext cx="514615" cy="51461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1820949" y="3308192"/>
            <a:ext cx="514615" cy="51461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0225349" y="4304015"/>
            <a:ext cx="514615" cy="51461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576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993" y="2256376"/>
            <a:ext cx="9607550" cy="25545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Clr>
                <a:srgbClr val="FA6DA2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latin typeface="Georgia" panose="02040502050405020303" pitchFamily="18" charset="0"/>
                <a:ea typeface="Times New Roman" panose="02020603050405020304" pitchFamily="18" charset="0"/>
              </a:rPr>
              <a:t>Хочешь быть умным – научись разумно спрашивать, внимательно слушать, спокойно отвечать и молчать, когда нечего больше сказать.</a:t>
            </a:r>
          </a:p>
          <a:p>
            <a:pPr marL="285750" indent="-285750" algn="just">
              <a:spcAft>
                <a:spcPts val="0"/>
              </a:spcAft>
              <a:buClr>
                <a:srgbClr val="FA6DA2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latin typeface="Georgia" panose="02040502050405020303" pitchFamily="18" charset="0"/>
                <a:ea typeface="Times New Roman" panose="02020603050405020304" pitchFamily="18" charset="0"/>
              </a:rPr>
              <a:t>Развивать мышление – это наращивать свой ум знаниями. Источники знаний могут быть самыми разнообразными: школа, книги, телевидение, люди. Они дают информацию о предметах и явлениях, о человеке.</a:t>
            </a:r>
          </a:p>
          <a:p>
            <a:pPr marL="285750" indent="-285750" algn="just">
              <a:spcAft>
                <a:spcPts val="0"/>
              </a:spcAft>
              <a:buClr>
                <a:srgbClr val="FA6DA2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latin typeface="Georgia" panose="02040502050405020303" pitchFamily="18" charset="0"/>
                <a:ea typeface="Times New Roman" panose="02020603050405020304" pitchFamily="18" charset="0"/>
              </a:rPr>
              <a:t>Мышление начинается с вопросов. Все открытия сделаны благодаря вопросам «Почему?» и «Как?». Учись ставить вопросы и искать ответы на них</a:t>
            </a:r>
            <a:r>
              <a:rPr lang="ru-RU" sz="20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.</a:t>
            </a:r>
            <a:endParaRPr lang="ru-RU" sz="2000" dirty="0"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backgroundMark x1="28833" y1="62335" x2="28833" y2="62335"/>
                        <a14:backgroundMark x1="54833" y1="79515" x2="54833" y2="79515"/>
                        <a14:backgroundMark x1="69833" y1="44714" x2="69833" y2="44714"/>
                      </a14:backgroundRemoval>
                    </a14:imgEffect>
                  </a14:imgLayer>
                </a14:imgProps>
              </a:ext>
            </a:extLst>
          </a:blip>
          <a:srcRect l="10410" r="10579" b="3106"/>
          <a:stretch/>
        </p:blipFill>
        <p:spPr>
          <a:xfrm>
            <a:off x="-20321" y="0"/>
            <a:ext cx="2255521" cy="209296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13280" y="700959"/>
            <a:ext cx="100787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b="1" dirty="0">
                <a:solidFill>
                  <a:prstClr val="black"/>
                </a:solidFill>
                <a:latin typeface="Segoe Script" panose="030B0504020000000003" pitchFamily="66" charset="0"/>
                <a:ea typeface="Times New Roman" panose="02020603050405020304" pitchFamily="18" charset="0"/>
              </a:rPr>
              <a:t>Как развить </a:t>
            </a:r>
            <a:r>
              <a:rPr lang="ru-RU" sz="4000" b="1" dirty="0" smtClean="0">
                <a:solidFill>
                  <a:prstClr val="black"/>
                </a:solidFill>
                <a:latin typeface="Segoe Script" panose="030B0504020000000003" pitchFamily="66" charset="0"/>
                <a:ea typeface="Times New Roman" panose="02020603050405020304" pitchFamily="18" charset="0"/>
              </a:rPr>
              <a:t>мышление</a:t>
            </a:r>
            <a:r>
              <a:rPr lang="ru-RU" sz="4000" b="1" dirty="0">
                <a:solidFill>
                  <a:prstClr val="black"/>
                </a:solidFill>
                <a:latin typeface="Segoe Script" panose="030B0504020000000003" pitchFamily="66" charset="0"/>
                <a:ea typeface="Times New Roman" panose="02020603050405020304" pitchFamily="18" charset="0"/>
              </a:rPr>
              <a:t>?</a:t>
            </a:r>
          </a:p>
        </p:txBody>
      </p:sp>
      <p:sp>
        <p:nvSpPr>
          <p:cNvPr id="5" name="AutoShape 2" descr="Учитель рисунок - векторные изображения, Учитель рисунок картинки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42" b="95408" l="25000" r="92333">
                        <a14:backgroundMark x1="43833" y1="34864" x2="43833" y2="34864"/>
                        <a14:backgroundMark x1="44333" y1="38435" x2="44333" y2="38435"/>
                        <a14:backgroundMark x1="67000" y1="49660" x2="67000" y2="49660"/>
                      </a14:backgroundRemoval>
                    </a14:imgEffect>
                  </a14:imgLayer>
                </a14:imgProps>
              </a:ext>
            </a:extLst>
          </a:blip>
          <a:srcRect l="24755" t="6009" r="7689" b="4921"/>
          <a:stretch/>
        </p:blipFill>
        <p:spPr>
          <a:xfrm>
            <a:off x="8968114" y="440615"/>
            <a:ext cx="3223886" cy="4165600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9160176" y="5169518"/>
            <a:ext cx="529915" cy="52991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9278448" y="5572355"/>
            <a:ext cx="1253683" cy="1253683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1434011" y="2785734"/>
            <a:ext cx="514615" cy="51461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9745826" y="4956535"/>
            <a:ext cx="318925" cy="31892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0668773" y="4445750"/>
            <a:ext cx="1253683" cy="1253683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0320628" y="5069872"/>
            <a:ext cx="1056743" cy="1056743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1444476" y="4066899"/>
            <a:ext cx="721360" cy="72136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1136153" y="5515599"/>
            <a:ext cx="1096020" cy="109602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1401213" y="5266590"/>
            <a:ext cx="318925" cy="31892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8453499" y="5834925"/>
            <a:ext cx="514615" cy="51461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013586" y="8568400"/>
            <a:ext cx="514615" cy="51461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0568059" y="6099418"/>
            <a:ext cx="514615" cy="51461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9128146" y="8832893"/>
            <a:ext cx="514615" cy="51461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1820949" y="3308192"/>
            <a:ext cx="514615" cy="51461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0225349" y="4304015"/>
            <a:ext cx="514615" cy="51461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329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993" y="2256376"/>
            <a:ext cx="9607550" cy="34778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marL="285750" lvl="0" indent="-285750" algn="just">
              <a:buClr>
                <a:srgbClr val="FA6DA2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Мышление активизируется тогда, когда готовые, стандартные решения не дают возможности достичь желаемого результата. Поэтому для развития мышления важно формировать умение видеть предмет или явление с разных сторон, замечать новое в привычном</a:t>
            </a:r>
            <a:r>
              <a:rPr lang="ru-RU" sz="2000" dirty="0" smtClean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.</a:t>
            </a:r>
            <a:endParaRPr lang="ru-RU" sz="2000" dirty="0" smtClean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Clr>
                <a:srgbClr val="FA6DA2"/>
              </a:buClr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Чем </a:t>
            </a:r>
            <a:r>
              <a:rPr lang="ru-RU" sz="2000" dirty="0">
                <a:latin typeface="Georgia" panose="02040502050405020303" pitchFamily="18" charset="0"/>
                <a:ea typeface="Times New Roman" panose="02020603050405020304" pitchFamily="18" charset="0"/>
              </a:rPr>
              <a:t>больше число признаков, сторон объекта видит человек, тем более гибко и совершенно его мышление. Это умение можно тренировать в играх на сообразительность, в решении логических задач и головоломок.</a:t>
            </a:r>
          </a:p>
          <a:p>
            <a:pPr marL="285750" indent="-285750" algn="just">
              <a:spcAft>
                <a:spcPts val="0"/>
              </a:spcAft>
              <a:buClr>
                <a:srgbClr val="FA6DA2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latin typeface="Georgia" panose="02040502050405020303" pitchFamily="18" charset="0"/>
                <a:ea typeface="Times New Roman" panose="02020603050405020304" pitchFamily="18" charset="0"/>
              </a:rPr>
              <a:t>Мышление и речь неразрывны. Непременное условие развития мышления – свободное изложение прочитанного, участие в дискуссиях, активное использование письменной речи, пересказ другому того, что не до конца понимаешь сам.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backgroundMark x1="28833" y1="62335" x2="28833" y2="62335"/>
                        <a14:backgroundMark x1="54833" y1="79515" x2="54833" y2="79515"/>
                        <a14:backgroundMark x1="69833" y1="44714" x2="69833" y2="44714"/>
                      </a14:backgroundRemoval>
                    </a14:imgEffect>
                  </a14:imgLayer>
                </a14:imgProps>
              </a:ext>
            </a:extLst>
          </a:blip>
          <a:srcRect l="10410" r="10579" b="3106"/>
          <a:stretch/>
        </p:blipFill>
        <p:spPr>
          <a:xfrm>
            <a:off x="-20321" y="0"/>
            <a:ext cx="2255521" cy="209296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13280" y="700959"/>
            <a:ext cx="100787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b="1" dirty="0">
                <a:solidFill>
                  <a:prstClr val="black"/>
                </a:solidFill>
                <a:latin typeface="Segoe Script" panose="030B0504020000000003" pitchFamily="66" charset="0"/>
                <a:ea typeface="Times New Roman" panose="02020603050405020304" pitchFamily="18" charset="0"/>
              </a:rPr>
              <a:t>Как развить </a:t>
            </a:r>
            <a:r>
              <a:rPr lang="ru-RU" sz="4000" b="1" dirty="0" smtClean="0">
                <a:solidFill>
                  <a:prstClr val="black"/>
                </a:solidFill>
                <a:latin typeface="Segoe Script" panose="030B0504020000000003" pitchFamily="66" charset="0"/>
                <a:ea typeface="Times New Roman" panose="02020603050405020304" pitchFamily="18" charset="0"/>
              </a:rPr>
              <a:t>мышление</a:t>
            </a:r>
            <a:r>
              <a:rPr lang="ru-RU" sz="4000" b="1" dirty="0">
                <a:solidFill>
                  <a:prstClr val="black"/>
                </a:solidFill>
                <a:latin typeface="Segoe Script" panose="030B0504020000000003" pitchFamily="66" charset="0"/>
                <a:ea typeface="Times New Roman" panose="02020603050405020304" pitchFamily="18" charset="0"/>
              </a:rPr>
              <a:t>?</a:t>
            </a:r>
          </a:p>
        </p:txBody>
      </p:sp>
      <p:sp>
        <p:nvSpPr>
          <p:cNvPr id="5" name="AutoShape 2" descr="Учитель рисунок - векторные изображения, Учитель рисунок картинки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42" b="95408" l="25000" r="92333">
                        <a14:backgroundMark x1="43833" y1="34864" x2="43833" y2="34864"/>
                        <a14:backgroundMark x1="44333" y1="38435" x2="44333" y2="38435"/>
                        <a14:backgroundMark x1="67000" y1="49660" x2="67000" y2="49660"/>
                      </a14:backgroundRemoval>
                    </a14:imgEffect>
                  </a14:imgLayer>
                </a14:imgProps>
              </a:ext>
            </a:extLst>
          </a:blip>
          <a:srcRect l="24755" t="6009" r="7689" b="4921"/>
          <a:stretch/>
        </p:blipFill>
        <p:spPr>
          <a:xfrm>
            <a:off x="8968114" y="440615"/>
            <a:ext cx="3223886" cy="4165600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9021593" y="5585515"/>
            <a:ext cx="529915" cy="52991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9278448" y="5572355"/>
            <a:ext cx="1253683" cy="1253683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1434011" y="2785734"/>
            <a:ext cx="514615" cy="51461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9745826" y="4956535"/>
            <a:ext cx="318925" cy="31892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0668773" y="4445750"/>
            <a:ext cx="1253683" cy="1253683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0320628" y="5069872"/>
            <a:ext cx="1056743" cy="1056743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1444476" y="4066899"/>
            <a:ext cx="721360" cy="72136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1136153" y="5515599"/>
            <a:ext cx="1096020" cy="109602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1401213" y="5266590"/>
            <a:ext cx="318925" cy="31892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8453499" y="5834925"/>
            <a:ext cx="514615" cy="51461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013586" y="8568400"/>
            <a:ext cx="514615" cy="51461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0568059" y="6099418"/>
            <a:ext cx="514615" cy="51461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9128146" y="8832893"/>
            <a:ext cx="514615" cy="51461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1820949" y="3308192"/>
            <a:ext cx="514615" cy="51461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0225349" y="4304015"/>
            <a:ext cx="514615" cy="51461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708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993" y="2264376"/>
            <a:ext cx="9607550" cy="31700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marL="285750" lvl="0" indent="-285750" algn="just">
              <a:buClr>
                <a:srgbClr val="FA6DA2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Трудность запоминания растет непропорционально объему. Большой отрывок учить полезнее, чем короткое изречение</a:t>
            </a:r>
            <a:r>
              <a:rPr lang="ru-RU" sz="2000" dirty="0" smtClean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.</a:t>
            </a:r>
            <a:endParaRPr lang="ru-RU" sz="2000" dirty="0">
              <a:solidFill>
                <a:prstClr val="black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285750" lvl="0" indent="-285750" algn="just">
              <a:buClr>
                <a:srgbClr val="FA6DA2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При одинаковой работе количество запоминаемого тем больше, чем выше степень понимания</a:t>
            </a:r>
            <a:r>
              <a:rPr lang="ru-RU" sz="2000" dirty="0" smtClean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.</a:t>
            </a:r>
            <a:endParaRPr lang="ru-RU" sz="2000" dirty="0">
              <a:solidFill>
                <a:prstClr val="black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285750" lvl="0" indent="-285750" algn="just">
              <a:buClr>
                <a:srgbClr val="FA6DA2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Распределенное заучивание лучше концентрированного. Лучше учить с перерывами, чем подряд, лучше понемногу, чем сразу</a:t>
            </a:r>
            <a:r>
              <a:rPr lang="ru-RU" sz="2000" dirty="0" smtClean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.</a:t>
            </a:r>
            <a:endParaRPr lang="ru-RU" sz="2000" dirty="0">
              <a:solidFill>
                <a:prstClr val="black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285750" lvl="0" indent="-285750" algn="just">
              <a:buClr>
                <a:srgbClr val="FA6DA2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Эффективнее больше времени тратить на повторение по памяти, чем </a:t>
            </a:r>
            <a:endParaRPr lang="ru-RU" sz="2000" dirty="0" smtClean="0">
              <a:solidFill>
                <a:prstClr val="black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lvl="0" indent="266700" algn="just">
              <a:buClr>
                <a:srgbClr val="FA6DA2"/>
              </a:buClr>
            </a:pPr>
            <a:r>
              <a:rPr lang="ru-RU" sz="2000" dirty="0" smtClean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на </a:t>
            </a:r>
            <a:r>
              <a:rPr lang="ru-RU" sz="2000" dirty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простое многократное чтение</a:t>
            </a:r>
            <a:r>
              <a:rPr lang="ru-RU" sz="2000" dirty="0" smtClean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.</a:t>
            </a:r>
            <a:endParaRPr lang="ru-RU" sz="2000" dirty="0">
              <a:solidFill>
                <a:prstClr val="black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285750" lvl="0" indent="-285750" algn="just">
              <a:buClr>
                <a:srgbClr val="FA6DA2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Если работаешь с двумя материалами – большим и поменьше, разумно начинать с большего.</a:t>
            </a:r>
            <a:endParaRPr lang="ru-RU" sz="2000" dirty="0">
              <a:solidFill>
                <a:prstClr val="black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13280" y="157777"/>
            <a:ext cx="100787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5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ea typeface="Times New Roman" panose="02020603050405020304" pitchFamily="18" charset="0"/>
              </a:rPr>
              <a:t>Некоторые закономерности </a:t>
            </a:r>
            <a:endParaRPr lang="ru-RU" sz="54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  <a:ea typeface="Times New Roman" panose="02020603050405020304" pitchFamily="18" charset="0"/>
            </a:endParaRPr>
          </a:p>
          <a:p>
            <a:pPr lvl="0"/>
            <a:r>
              <a:rPr lang="ru-RU" sz="5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ea typeface="Times New Roman" panose="02020603050405020304" pitchFamily="18" charset="0"/>
              </a:rPr>
              <a:t>запоминания</a:t>
            </a:r>
            <a:endParaRPr lang="ru-RU" sz="5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AutoShape 2" descr="Учитель рисунок - векторные изображения, Учитель рисунок картинки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42" b="95408" l="25000" r="92333">
                        <a14:backgroundMark x1="43833" y1="34864" x2="43833" y2="34864"/>
                        <a14:backgroundMark x1="44333" y1="38435" x2="44333" y2="38435"/>
                        <a14:backgroundMark x1="67000" y1="49660" x2="67000" y2="49660"/>
                      </a14:backgroundRemoval>
                    </a14:imgEffect>
                  </a14:imgLayer>
                </a14:imgProps>
              </a:ext>
            </a:extLst>
          </a:blip>
          <a:srcRect l="24755" t="6009" r="7689" b="4921"/>
          <a:stretch/>
        </p:blipFill>
        <p:spPr>
          <a:xfrm>
            <a:off x="8968114" y="440615"/>
            <a:ext cx="3223886" cy="4165600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9160176" y="5169518"/>
            <a:ext cx="529915" cy="52991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9278448" y="5572355"/>
            <a:ext cx="1253683" cy="1253683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1434011" y="2785734"/>
            <a:ext cx="514615" cy="51461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9745826" y="4956535"/>
            <a:ext cx="318925" cy="31892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0668773" y="4445750"/>
            <a:ext cx="1253683" cy="1253683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0320628" y="5069872"/>
            <a:ext cx="1056743" cy="1056743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444476" y="4066899"/>
            <a:ext cx="721360" cy="72136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1136153" y="5515599"/>
            <a:ext cx="1096020" cy="109602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1401213" y="5266590"/>
            <a:ext cx="318925" cy="31892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8453499" y="5834925"/>
            <a:ext cx="514615" cy="51461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013586" y="8568400"/>
            <a:ext cx="514615" cy="51461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10568059" y="6099418"/>
            <a:ext cx="514615" cy="51461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9128146" y="8832893"/>
            <a:ext cx="514615" cy="51461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11820949" y="3308192"/>
            <a:ext cx="514615" cy="51461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0225349" y="4304015"/>
            <a:ext cx="514615" cy="51461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05" l="0" r="100000">
                        <a14:backgroundMark x1="10547" y1="87500" x2="15234" y2="11914"/>
                        <a14:backgroundMark x1="12891" y1="16797" x2="69531" y2="4688"/>
                      </a14:backgroundRemoval>
                    </a14:imgEffect>
                  </a14:imgLayer>
                </a14:imgProps>
              </a:ext>
            </a:extLst>
          </a:blip>
          <a:srcRect l="19726" t="10742" r="13086"/>
          <a:stretch/>
        </p:blipFill>
        <p:spPr>
          <a:xfrm>
            <a:off x="460375" y="7937"/>
            <a:ext cx="1406525" cy="186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765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993" y="2270393"/>
            <a:ext cx="9607550" cy="31547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marL="285750" lvl="0" indent="-285750" algn="just">
              <a:buClr>
                <a:srgbClr val="FA6DA2"/>
              </a:buClr>
              <a:buFont typeface="Wingdings" panose="05000000000000000000" pitchFamily="2" charset="2"/>
              <a:buChar char="ü"/>
            </a:pPr>
            <a:endParaRPr lang="ru-RU" sz="700" dirty="0" smtClean="0">
              <a:solidFill>
                <a:prstClr val="black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285750" lvl="0" indent="-285750" algn="just">
              <a:buClr>
                <a:srgbClr val="FA6DA2"/>
              </a:buClr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Чередовать </a:t>
            </a:r>
            <a:r>
              <a:rPr lang="ru-RU" sz="2400" dirty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умственный и физический труд</a:t>
            </a:r>
            <a:r>
              <a:rPr lang="ru-RU" sz="2400" dirty="0" smtClean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.</a:t>
            </a:r>
            <a:endParaRPr lang="ru-RU" sz="2400" dirty="0">
              <a:solidFill>
                <a:prstClr val="black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285750" lvl="0" indent="-285750" algn="just">
              <a:buClr>
                <a:srgbClr val="FA6DA2"/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 гимнастических упражнениях предпочтение следует отдавать кувырку, свече, стойке на голове, так как усиливается приток крови к клеткам мозга</a:t>
            </a:r>
            <a:r>
              <a:rPr lang="ru-RU" sz="2400" dirty="0" smtClean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.</a:t>
            </a:r>
            <a:endParaRPr lang="ru-RU" sz="2400" dirty="0">
              <a:solidFill>
                <a:prstClr val="black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285750" lvl="0" indent="-285750" algn="just">
              <a:buClr>
                <a:srgbClr val="FA6DA2"/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Чаще бывай на свежем воздухе</a:t>
            </a:r>
            <a:r>
              <a:rPr lang="ru-RU" sz="2400" dirty="0" smtClean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.</a:t>
            </a:r>
            <a:endParaRPr lang="ru-RU" sz="2400" dirty="0">
              <a:solidFill>
                <a:prstClr val="black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285750" lvl="0" indent="-285750" algn="just">
              <a:buClr>
                <a:srgbClr val="FA6DA2"/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Беречь глаза, делая перерыв каждые 20-30 минут (оторвать глаза от книги, посмотреть вдаль</a:t>
            </a:r>
            <a:r>
              <a:rPr lang="ru-RU" sz="2400" dirty="0" smtClean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).</a:t>
            </a:r>
            <a:endParaRPr lang="ru-RU" sz="2400" dirty="0">
              <a:solidFill>
                <a:prstClr val="black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285750" lvl="0" indent="-285750" algn="just">
              <a:buClr>
                <a:srgbClr val="FA6DA2"/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Минимум телевизионных передач и игр на компьютере!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13280" y="157777"/>
            <a:ext cx="100787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5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ea typeface="Times New Roman" panose="02020603050405020304" pitchFamily="18" charset="0"/>
              </a:rPr>
              <a:t>Условия поддержки работоспособности</a:t>
            </a:r>
          </a:p>
        </p:txBody>
      </p:sp>
      <p:sp>
        <p:nvSpPr>
          <p:cNvPr id="5" name="AutoShape 2" descr="Учитель рисунок - векторные изображения, Учитель рисунок картинки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42" b="95408" l="25000" r="92333">
                        <a14:backgroundMark x1="43833" y1="34864" x2="43833" y2="34864"/>
                        <a14:backgroundMark x1="44333" y1="38435" x2="44333" y2="38435"/>
                        <a14:backgroundMark x1="67000" y1="49660" x2="67000" y2="49660"/>
                      </a14:backgroundRemoval>
                    </a14:imgEffect>
                  </a14:imgLayer>
                </a14:imgProps>
              </a:ext>
            </a:extLst>
          </a:blip>
          <a:srcRect l="24755" t="6009" r="7689" b="4921"/>
          <a:stretch/>
        </p:blipFill>
        <p:spPr>
          <a:xfrm>
            <a:off x="8968114" y="440615"/>
            <a:ext cx="3223886" cy="4165600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9160176" y="5169518"/>
            <a:ext cx="529915" cy="52991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9278448" y="5572355"/>
            <a:ext cx="1253683" cy="1253683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1434011" y="2785734"/>
            <a:ext cx="514615" cy="51461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9745826" y="4956535"/>
            <a:ext cx="318925" cy="31892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0668773" y="4445750"/>
            <a:ext cx="1253683" cy="1253683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0320628" y="5069872"/>
            <a:ext cx="1056743" cy="1056743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444476" y="4066899"/>
            <a:ext cx="721360" cy="72136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1136153" y="5515599"/>
            <a:ext cx="1096020" cy="109602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1401213" y="5266590"/>
            <a:ext cx="318925" cy="31892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8453499" y="5834925"/>
            <a:ext cx="514615" cy="51461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013586" y="8568400"/>
            <a:ext cx="514615" cy="51461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10568059" y="6099418"/>
            <a:ext cx="514615" cy="51461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9128146" y="8832893"/>
            <a:ext cx="514615" cy="51461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11820949" y="3308192"/>
            <a:ext cx="514615" cy="51461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0225349" y="4304015"/>
            <a:ext cx="514615" cy="51461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52167" r="100000">
                        <a14:foregroundMark x1="83000" y1="75000" x2="84167" y2="84459"/>
                        <a14:foregroundMark x1="83333" y1="90541" x2="83167" y2="91892"/>
                      </a14:backgroundRemoval>
                    </a14:imgEffect>
                  </a14:imgLayer>
                </a14:imgProps>
              </a:ext>
            </a:extLst>
          </a:blip>
          <a:srcRect l="52167"/>
          <a:stretch/>
        </p:blipFill>
        <p:spPr>
          <a:xfrm flipH="1">
            <a:off x="115752" y="87315"/>
            <a:ext cx="1853964" cy="191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329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3575" y1="53629" x2="70391" y2="44892"/>
                        <a14:foregroundMark x1="45531" y1="44892" x2="34358" y2="57661"/>
                        <a14:foregroundMark x1="35196" y1="52823" x2="33799" y2="47446"/>
                        <a14:foregroundMark x1="32961" y1="52554" x2="31006" y2="46909"/>
                        <a14:foregroundMark x1="30447" y1="46774" x2="41341" y2="45565"/>
                        <a14:foregroundMark x1="53352" y1="15995" x2="54749" y2="18817"/>
                        <a14:foregroundMark x1="27654" y1="94892" x2="38268" y2="94624"/>
                        <a14:foregroundMark x1="23184" y1="94758" x2="32961" y2="92473"/>
                        <a14:foregroundMark x1="23743" y1="96237" x2="35475" y2="94355"/>
                        <a14:foregroundMark x1="28492" y1="96371" x2="42458" y2="94624"/>
                        <a14:foregroundMark x1="25419" y1="97446" x2="50838" y2="93548"/>
                        <a14:foregroundMark x1="20670" y1="95968" x2="28212" y2="95430"/>
                        <a14:foregroundMark x1="63966" y1="98522" x2="75978" y2="93145"/>
                        <a14:foregroundMark x1="73464" y1="98656" x2="80726" y2="92204"/>
                        <a14:foregroundMark x1="78212" y1="95833" x2="81844" y2="91667"/>
                        <a14:backgroundMark x1="25140" y1="52688" x2="29888" y2="46774"/>
                        <a14:backgroundMark x1="59497" y1="94892" x2="65084" y2="79839"/>
                        <a14:backgroundMark x1="45531" y1="99194" x2="59497" y2="95430"/>
                        <a14:backgroundMark x1="41061" y1="98656" x2="45531" y2="982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39175" y="372419"/>
            <a:ext cx="3114771" cy="647315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3496" y="1702583"/>
            <a:ext cx="8382511" cy="49090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marL="285750" lvl="0" indent="-285750" algn="just">
              <a:buClr>
                <a:srgbClr val="FA6DA2"/>
              </a:buClr>
              <a:buFont typeface="Wingdings" panose="05000000000000000000" pitchFamily="2" charset="2"/>
              <a:buChar char="ü"/>
            </a:pPr>
            <a:endParaRPr lang="ru-RU" sz="700" dirty="0" smtClean="0">
              <a:solidFill>
                <a:prstClr val="black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285750" lvl="0" indent="-285750" algn="just">
              <a:buClr>
                <a:srgbClr val="FA6DA2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Одежда </a:t>
            </a:r>
            <a:r>
              <a:rPr lang="ru-RU" dirty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должна быть спокойных тонов. Постарайтесь избегать чересчур ярких, кричащих цветовых сочетаний в одежде, слишком вызывающих деталей костюма. Ничего лишнего! </a:t>
            </a:r>
          </a:p>
          <a:p>
            <a:pPr marL="285750" lvl="0" indent="-285750" algn="just">
              <a:buClr>
                <a:srgbClr val="FA6DA2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За </a:t>
            </a:r>
            <a:r>
              <a:rPr lang="ru-RU" dirty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день до начала экзамена постарайся ничего не делать. Если ты чего-то недоучил, лучше не пытайся.  «Перед смертью не надышишься». </a:t>
            </a:r>
          </a:p>
          <a:p>
            <a:pPr marL="285750" lvl="0" indent="-285750" algn="just">
              <a:buClr>
                <a:srgbClr val="FA6DA2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Перед </a:t>
            </a:r>
            <a:r>
              <a:rPr lang="ru-RU" dirty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экзаменом обязательно хорошо выспись.</a:t>
            </a:r>
          </a:p>
          <a:p>
            <a:pPr marL="285750" lvl="0" indent="-285750" algn="just">
              <a:buClr>
                <a:srgbClr val="FA6DA2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И </a:t>
            </a:r>
            <a:r>
              <a:rPr lang="ru-RU" dirty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вот ты перед дверью класса. Успокойся! Скажи несколько раз: «Я спокоен! Я совершенно спокоен». </a:t>
            </a:r>
          </a:p>
          <a:p>
            <a:pPr marL="285750" lvl="0" indent="-285750" algn="just">
              <a:buClr>
                <a:srgbClr val="FA6DA2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Смело </a:t>
            </a:r>
            <a:r>
              <a:rPr lang="ru-RU" dirty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входи в класс с уверенностью, что все получится</a:t>
            </a:r>
            <a:r>
              <a:rPr lang="ru-RU" dirty="0" smtClean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.</a:t>
            </a:r>
            <a:endParaRPr lang="ru-RU" dirty="0">
              <a:solidFill>
                <a:prstClr val="black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285750" lvl="0" indent="-285750" algn="just">
              <a:buClr>
                <a:srgbClr val="FA6DA2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Сядь </a:t>
            </a:r>
            <a:r>
              <a:rPr lang="ru-RU" dirty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удобно, выпрями спину. Подумай о том, что ты выше всех, умнее, хитрее и у тебя всё получится. Сосредоточься на словах: «Я спокоен, я совершенно спокоен». Повтори их, не спеша, несколько раз. Мысли отгонять не стоит, так как это вызовет дополнительное напряжение. В довершение сожми кисти в кулак</a:t>
            </a:r>
            <a:r>
              <a:rPr lang="ru-RU" dirty="0" smtClean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.</a:t>
            </a:r>
            <a:endParaRPr lang="ru-RU" dirty="0">
              <a:solidFill>
                <a:prstClr val="black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285750" lvl="0" indent="-285750" algn="just">
              <a:buClr>
                <a:srgbClr val="FA6DA2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Выполни </a:t>
            </a:r>
            <a:r>
              <a:rPr lang="ru-RU" dirty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дыхательные упражнения для снятия напряжения: сядь удобно, глубокий вдох через нос (4 – 6 секунд), задержка дыхания (2 - 3 секунды).</a:t>
            </a:r>
            <a:endParaRPr lang="ru-RU" sz="3200" dirty="0">
              <a:solidFill>
                <a:prstClr val="black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5575" y="7937"/>
            <a:ext cx="1016505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ea typeface="Times New Roman" panose="02020603050405020304" pitchFamily="18" charset="0"/>
              </a:rPr>
              <a:t>Как вести себя во время </a:t>
            </a:r>
            <a:r>
              <a:rPr lang="ru-RU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ea typeface="Times New Roman" panose="02020603050405020304" pitchFamily="18" charset="0"/>
              </a:rPr>
              <a:t>экзаменов?</a:t>
            </a:r>
            <a:endParaRPr lang="ru-RU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30B0504020000000003" pitchFamily="66" charset="0"/>
              <a:ea typeface="Times New Roman" panose="02020603050405020304" pitchFamily="18" charset="0"/>
            </a:endParaRPr>
          </a:p>
        </p:txBody>
      </p:sp>
      <p:sp>
        <p:nvSpPr>
          <p:cNvPr id="5" name="AutoShape 2" descr="Учитель рисунок - векторные изображения, Учитель рисунок картинки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160176" y="5169518"/>
            <a:ext cx="529915" cy="52991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9278448" y="5572355"/>
            <a:ext cx="1253683" cy="1253683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1425007" y="2640465"/>
            <a:ext cx="514615" cy="51461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9371166" y="2640465"/>
            <a:ext cx="318925" cy="31892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0668773" y="4445750"/>
            <a:ext cx="1253683" cy="1253683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0320628" y="5069872"/>
            <a:ext cx="1056743" cy="1056743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444476" y="4066899"/>
            <a:ext cx="721360" cy="72136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1136153" y="5515599"/>
            <a:ext cx="1096020" cy="109602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1401213" y="5266590"/>
            <a:ext cx="318925" cy="31892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8453499" y="5834925"/>
            <a:ext cx="514615" cy="51461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10568059" y="6099418"/>
            <a:ext cx="514615" cy="51461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11820949" y="3308192"/>
            <a:ext cx="514615" cy="51461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0225349" y="4304015"/>
            <a:ext cx="514615" cy="51461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7605800" y="6275029"/>
            <a:ext cx="318925" cy="31892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5716018" y="6312203"/>
            <a:ext cx="514615" cy="51461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8609486" y="3246574"/>
            <a:ext cx="318925" cy="31892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11783635" y="3857954"/>
            <a:ext cx="318925" cy="31892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8649189" y="1840627"/>
            <a:ext cx="318925" cy="31892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1432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1682</Words>
  <Application>Microsoft Office PowerPoint</Application>
  <PresentationFormat>Широкоэкранный</PresentationFormat>
  <Paragraphs>91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7" baseType="lpstr">
      <vt:lpstr>Yu Gothic UI Light</vt:lpstr>
      <vt:lpstr>Arial</vt:lpstr>
      <vt:lpstr>Bahnschrift Light</vt:lpstr>
      <vt:lpstr>Bahnschrift SemiCondensed</vt:lpstr>
      <vt:lpstr>Calibri</vt:lpstr>
      <vt:lpstr>Calibri Light</vt:lpstr>
      <vt:lpstr>Georgia</vt:lpstr>
      <vt:lpstr>Segoe Script</vt:lpstr>
      <vt:lpstr>Times New Roman</vt:lpstr>
      <vt:lpstr>Wingdings</vt:lpstr>
      <vt:lpstr>Тема Office</vt:lpstr>
      <vt:lpstr>ЭКЗАМЕНЫ???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ЭКЗАМЕНЫ???  Готовимся правильно! </dc:title>
  <dc:creator>Tehnolog</dc:creator>
  <cp:lastModifiedBy>Tehnolog</cp:lastModifiedBy>
  <cp:revision>13</cp:revision>
  <dcterms:created xsi:type="dcterms:W3CDTF">2022-09-22T08:38:26Z</dcterms:created>
  <dcterms:modified xsi:type="dcterms:W3CDTF">2022-09-28T06:57:59Z</dcterms:modified>
</cp:coreProperties>
</file>